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33"/>
  </p:notesMasterIdLst>
  <p:handoutMasterIdLst>
    <p:handoutMasterId r:id="rId34"/>
  </p:handoutMasterIdLst>
  <p:sldIdLst>
    <p:sldId id="438" r:id="rId4"/>
    <p:sldId id="388" r:id="rId5"/>
    <p:sldId id="368" r:id="rId6"/>
    <p:sldId id="460" r:id="rId7"/>
    <p:sldId id="458" r:id="rId8"/>
    <p:sldId id="459" r:id="rId9"/>
    <p:sldId id="440" r:id="rId10"/>
    <p:sldId id="455" r:id="rId11"/>
    <p:sldId id="467" r:id="rId12"/>
    <p:sldId id="463" r:id="rId13"/>
    <p:sldId id="464" r:id="rId14"/>
    <p:sldId id="468" r:id="rId15"/>
    <p:sldId id="469" r:id="rId16"/>
    <p:sldId id="470" r:id="rId17"/>
    <p:sldId id="465" r:id="rId18"/>
    <p:sldId id="466" r:id="rId19"/>
    <p:sldId id="442" r:id="rId20"/>
    <p:sldId id="443" r:id="rId21"/>
    <p:sldId id="445" r:id="rId22"/>
    <p:sldId id="447" r:id="rId23"/>
    <p:sldId id="448" r:id="rId24"/>
    <p:sldId id="444" r:id="rId25"/>
    <p:sldId id="449" r:id="rId26"/>
    <p:sldId id="450" r:id="rId27"/>
    <p:sldId id="451" r:id="rId28"/>
    <p:sldId id="446" r:id="rId29"/>
    <p:sldId id="461" r:id="rId30"/>
    <p:sldId id="457" r:id="rId31"/>
    <p:sldId id="359" r:id="rId32"/>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D24"/>
    <a:srgbClr val="009E47"/>
    <a:srgbClr val="F95EF4"/>
    <a:srgbClr val="CC6600"/>
    <a:srgbClr val="062B35"/>
    <a:srgbClr val="800000"/>
    <a:srgbClr val="FFCC99"/>
    <a:srgbClr val="000000"/>
    <a:srgbClr val="FF0000"/>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6247" autoAdjust="0"/>
  </p:normalViewPr>
  <p:slideViewPr>
    <p:cSldViewPr snapToGrid="0">
      <p:cViewPr>
        <p:scale>
          <a:sx n="66" d="100"/>
          <a:sy n="66" d="100"/>
        </p:scale>
        <p:origin x="2232" y="966"/>
      </p:cViewPr>
      <p:guideLst>
        <p:guide orient="horz" pos="2256"/>
        <p:guide pos="3840"/>
      </p:guideLst>
    </p:cSldViewPr>
  </p:slideViewPr>
  <p:notesTextViewPr>
    <p:cViewPr>
      <p:scale>
        <a:sx n="150" d="100"/>
        <a:sy n="150" d="100"/>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12/26/2022</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BA616-BB61-4D22-BA6A-271AC4BD746D}" type="datetimeFigureOut">
              <a:rPr lang="tr-TR" smtClean="0"/>
              <a:t>26.12.2022</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AE9AA-34C8-47D1-9A05-23F8A8C03C48}" type="slidenum">
              <a:rPr lang="tr-TR" smtClean="0"/>
              <a:t>‹#›</a:t>
            </a:fld>
            <a:endParaRPr lang="tr-TR"/>
          </a:p>
        </p:txBody>
      </p:sp>
    </p:spTree>
    <p:extLst>
      <p:ext uri="{BB962C8B-B14F-4D97-AF65-F5344CB8AC3E}">
        <p14:creationId xmlns:p14="http://schemas.microsoft.com/office/powerpoint/2010/main" val="186626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3C8AE9AA-34C8-47D1-9A05-23F8A8C03C48}" type="slidenum">
              <a:rPr lang="tr-TR" smtClean="0"/>
              <a:t>1</a:t>
            </a:fld>
            <a:endParaRPr lang="tr-TR"/>
          </a:p>
        </p:txBody>
      </p:sp>
    </p:spTree>
    <p:extLst>
      <p:ext uri="{BB962C8B-B14F-4D97-AF65-F5344CB8AC3E}">
        <p14:creationId xmlns:p14="http://schemas.microsoft.com/office/powerpoint/2010/main" val="4020941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10</a:t>
            </a:fld>
            <a:endParaRPr lang="tr-TR"/>
          </a:p>
        </p:txBody>
      </p:sp>
    </p:spTree>
    <p:extLst>
      <p:ext uri="{BB962C8B-B14F-4D97-AF65-F5344CB8AC3E}">
        <p14:creationId xmlns:p14="http://schemas.microsoft.com/office/powerpoint/2010/main" val="2070055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11</a:t>
            </a:fld>
            <a:endParaRPr lang="tr-TR"/>
          </a:p>
        </p:txBody>
      </p:sp>
    </p:spTree>
    <p:extLst>
      <p:ext uri="{BB962C8B-B14F-4D97-AF65-F5344CB8AC3E}">
        <p14:creationId xmlns:p14="http://schemas.microsoft.com/office/powerpoint/2010/main" val="292720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12</a:t>
            </a:fld>
            <a:endParaRPr lang="tr-TR"/>
          </a:p>
        </p:txBody>
      </p:sp>
    </p:spTree>
    <p:extLst>
      <p:ext uri="{BB962C8B-B14F-4D97-AF65-F5344CB8AC3E}">
        <p14:creationId xmlns:p14="http://schemas.microsoft.com/office/powerpoint/2010/main" val="73908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13</a:t>
            </a:fld>
            <a:endParaRPr lang="tr-TR"/>
          </a:p>
        </p:txBody>
      </p:sp>
    </p:spTree>
    <p:extLst>
      <p:ext uri="{BB962C8B-B14F-4D97-AF65-F5344CB8AC3E}">
        <p14:creationId xmlns:p14="http://schemas.microsoft.com/office/powerpoint/2010/main" val="274946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14</a:t>
            </a:fld>
            <a:endParaRPr lang="tr-TR"/>
          </a:p>
        </p:txBody>
      </p:sp>
    </p:spTree>
    <p:extLst>
      <p:ext uri="{BB962C8B-B14F-4D97-AF65-F5344CB8AC3E}">
        <p14:creationId xmlns:p14="http://schemas.microsoft.com/office/powerpoint/2010/main" val="2908186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15</a:t>
            </a:fld>
            <a:endParaRPr lang="tr-TR"/>
          </a:p>
        </p:txBody>
      </p:sp>
    </p:spTree>
    <p:extLst>
      <p:ext uri="{BB962C8B-B14F-4D97-AF65-F5344CB8AC3E}">
        <p14:creationId xmlns:p14="http://schemas.microsoft.com/office/powerpoint/2010/main" val="2580620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16</a:t>
            </a:fld>
            <a:endParaRPr lang="tr-TR"/>
          </a:p>
        </p:txBody>
      </p:sp>
    </p:spTree>
    <p:extLst>
      <p:ext uri="{BB962C8B-B14F-4D97-AF65-F5344CB8AC3E}">
        <p14:creationId xmlns:p14="http://schemas.microsoft.com/office/powerpoint/2010/main" val="3580909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600" b="0" i="0" dirty="0">
                <a:solidFill>
                  <a:srgbClr val="231F20"/>
                </a:solidFill>
                <a:effectLst/>
                <a:latin typeface="Arial" panose="020B0604020202020204" pitchFamily="34" charset="0"/>
                <a:cs typeface="Arial" panose="020B0604020202020204" pitchFamily="34" charset="0"/>
              </a:rPr>
              <a:t>Observe that from the first to the last layer the number of activations is decreasing while the number of parameters is increasing. The decrease in activations is because the dimensions of the feature maps are reduced by the pooling layers. The increase in the parameters is because the number of input and output channels increases in the later layers. In clusters with small numbers of FPGAs (to accelerate VGG-16) the memory demand of parameters for the later layers increases to the point where the on-chip memories in each FPGA are not big enough to cache the allocated parameters. </a:t>
            </a:r>
          </a:p>
          <a:p>
            <a:endParaRPr lang="en-GB" sz="600" b="0" i="0" dirty="0">
              <a:solidFill>
                <a:srgbClr val="231F20"/>
              </a:solidFill>
              <a:effectLst/>
              <a:latin typeface="Arial" panose="020B0604020202020204" pitchFamily="34" charset="0"/>
              <a:cs typeface="Arial" panose="020B0604020202020204" pitchFamily="34" charset="0"/>
            </a:endParaRPr>
          </a:p>
          <a:p>
            <a:r>
              <a:rPr lang="en-GB" sz="600" b="0" i="0" dirty="0">
                <a:solidFill>
                  <a:srgbClr val="231F20"/>
                </a:solidFill>
                <a:effectLst/>
                <a:latin typeface="Arial" panose="020B0604020202020204" pitchFamily="34" charset="0"/>
                <a:cs typeface="Arial" panose="020B0604020202020204" pitchFamily="34" charset="0"/>
              </a:rPr>
              <a:t>To make enable the mapping of big networks to small clusters of FPGAs, parameter balancing can be used. Figs. 6 B, 6c, and 6 D show the method. Simply, parameters from the later layers are stored in FPGAs where there is room, even if those FPGAs are some distance away from where those parameters will eventually be used. For example, the parameters of layer 8 are stored in FPGAs 3 and 1. During computation, the parameters stored in FPGA 1 are transferred to FPGA 3 through the communication network together with activations. Note that the transport of parameters does not tighten the constraint on inter-FPGA communication. This is because the smaller number of activations in the later layers cancels out the added traffic for the parameters. Our experiments demonstrate the benefit of this approach: only on-chip memory is needed for the CONV layers.</a:t>
            </a:r>
            <a:r>
              <a:rPr lang="en-GB" sz="600" b="0" dirty="0">
                <a:latin typeface="Arial" panose="020B0604020202020204" pitchFamily="34" charset="0"/>
                <a:cs typeface="Arial" panose="020B0604020202020204" pitchFamily="34" charset="0"/>
              </a:rPr>
              <a:t> </a:t>
            </a:r>
          </a:p>
          <a:p>
            <a:endParaRPr lang="tr-TR" sz="6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C8AE9AA-34C8-47D1-9A05-23F8A8C03C48}" type="slidenum">
              <a:rPr lang="tr-TR" smtClean="0"/>
              <a:t>17</a:t>
            </a:fld>
            <a:endParaRPr lang="tr-TR"/>
          </a:p>
        </p:txBody>
      </p:sp>
    </p:spTree>
    <p:extLst>
      <p:ext uri="{BB962C8B-B14F-4D97-AF65-F5344CB8AC3E}">
        <p14:creationId xmlns:p14="http://schemas.microsoft.com/office/powerpoint/2010/main" val="3036613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231F20"/>
                </a:solidFill>
                <a:effectLst/>
                <a:latin typeface="Alef" panose="00000500000000000000" pitchFamily="2" charset="-79"/>
                <a:cs typeface="Alef" panose="00000500000000000000" pitchFamily="2" charset="-79"/>
              </a:rPr>
              <a:t>In CNN training, all activations need to remain available while waiting for back propagation. Therefore, all IC feature maps are cached in every FPGA.</a:t>
            </a:r>
          </a:p>
          <a:p>
            <a:endParaRPr lang="en-GB" sz="1200" dirty="0">
              <a:solidFill>
                <a:srgbClr val="231F20"/>
              </a:solidFill>
              <a:latin typeface="Alef" panose="00000500000000000000" pitchFamily="2" charset="-79"/>
              <a:cs typeface="Alef" panose="00000500000000000000" pitchFamily="2" charset="-79"/>
            </a:endParaRPr>
          </a:p>
          <a:p>
            <a:r>
              <a:rPr lang="en-GB" sz="1200" b="0" i="0" dirty="0">
                <a:solidFill>
                  <a:srgbClr val="231F20"/>
                </a:solidFill>
                <a:effectLst/>
                <a:latin typeface="Alef" panose="00000500000000000000" pitchFamily="2" charset="-79"/>
                <a:cs typeface="Alef" panose="00000500000000000000" pitchFamily="2" charset="-79"/>
              </a:rPr>
              <a:t>This duplication leads to additional </a:t>
            </a:r>
            <a:r>
              <a:rPr lang="en-GB" sz="1200" b="0" i="0" dirty="0" err="1">
                <a:solidFill>
                  <a:srgbClr val="231F20"/>
                </a:solidFill>
                <a:effectLst/>
                <a:latin typeface="Alef" panose="00000500000000000000" pitchFamily="2" charset="-79"/>
                <a:cs typeface="Alef" panose="00000500000000000000" pitchFamily="2" charset="-79"/>
              </a:rPr>
              <a:t>onchip</a:t>
            </a:r>
            <a:r>
              <a:rPr lang="en-GB" sz="1200" b="0" i="0" dirty="0">
                <a:solidFill>
                  <a:srgbClr val="231F20"/>
                </a:solidFill>
                <a:effectLst/>
                <a:latin typeface="Alef" panose="00000500000000000000" pitchFamily="2" charset="-79"/>
                <a:cs typeface="Alef" panose="00000500000000000000" pitchFamily="2" charset="-79"/>
              </a:rPr>
              <a:t> memory </a:t>
            </a:r>
            <a:r>
              <a:rPr lang="en-GB" sz="1200" b="1" i="0" dirty="0">
                <a:solidFill>
                  <a:srgbClr val="231F20"/>
                </a:solidFill>
                <a:effectLst/>
                <a:latin typeface="Alef" panose="00000500000000000000" pitchFamily="2" charset="-79"/>
                <a:cs typeface="Alef" panose="00000500000000000000" pitchFamily="2" charset="-79"/>
              </a:rPr>
              <a:t>overhead</a:t>
            </a:r>
            <a:r>
              <a:rPr lang="en-GB" sz="1200" b="0" i="0" dirty="0">
                <a:solidFill>
                  <a:srgbClr val="231F20"/>
                </a:solidFill>
                <a:effectLst/>
                <a:latin typeface="Alef" panose="00000500000000000000" pitchFamily="2" charset="-79"/>
                <a:cs typeface="Alef" panose="00000500000000000000" pitchFamily="2" charset="-79"/>
              </a:rPr>
              <a:t>. </a:t>
            </a:r>
          </a:p>
          <a:p>
            <a:endParaRPr lang="en-GB" sz="1200" dirty="0">
              <a:solidFill>
                <a:srgbClr val="231F20"/>
              </a:solidFill>
              <a:latin typeface="Alef" panose="00000500000000000000" pitchFamily="2" charset="-79"/>
              <a:cs typeface="Alef" panose="00000500000000000000" pitchFamily="2" charset="-79"/>
            </a:endParaRPr>
          </a:p>
          <a:p>
            <a:r>
              <a:rPr lang="en-GB" sz="1200" b="0" i="0" dirty="0">
                <a:solidFill>
                  <a:srgbClr val="231F20"/>
                </a:solidFill>
                <a:effectLst/>
                <a:latin typeface="Alef" panose="00000500000000000000" pitchFamily="2" charset="-79"/>
                <a:cs typeface="Alef" panose="00000500000000000000" pitchFamily="2" charset="-79"/>
              </a:rPr>
              <a:t>This defect of OCP does not exist in ICP</a:t>
            </a:r>
          </a:p>
          <a:p>
            <a:r>
              <a:rPr lang="en-GB" sz="1200" b="0" i="0" dirty="0" err="1">
                <a:solidFill>
                  <a:srgbClr val="231F20"/>
                </a:solidFill>
                <a:effectLst/>
                <a:latin typeface="Alef" panose="00000500000000000000" pitchFamily="2" charset="-79"/>
                <a:cs typeface="Alef" panose="00000500000000000000" pitchFamily="2" charset="-79"/>
              </a:rPr>
              <a:t>FPDeep</a:t>
            </a:r>
            <a:r>
              <a:rPr lang="en-GB" sz="1200" b="0" i="0" dirty="0">
                <a:solidFill>
                  <a:srgbClr val="231F20"/>
                </a:solidFill>
                <a:effectLst/>
                <a:latin typeface="Alef" panose="00000500000000000000" pitchFamily="2" charset="-79"/>
                <a:cs typeface="Alef" panose="00000500000000000000" pitchFamily="2" charset="-79"/>
              </a:rPr>
              <a:t> prefers to use ICP</a:t>
            </a:r>
            <a:endParaRPr lang="en-GB" sz="1200" dirty="0">
              <a:solidFill>
                <a:srgbClr val="231F20"/>
              </a:solidFill>
              <a:latin typeface="Alef" panose="00000500000000000000" pitchFamily="2" charset="-79"/>
              <a:cs typeface="Alef" panose="00000500000000000000" pitchFamily="2" charset="-79"/>
            </a:endParaRPr>
          </a:p>
          <a:p>
            <a:endParaRPr lang="en-GB" sz="1200" b="0" i="0" dirty="0">
              <a:solidFill>
                <a:srgbClr val="231F20"/>
              </a:solidFill>
              <a:effectLst/>
              <a:latin typeface="Alef" panose="00000500000000000000" pitchFamily="2" charset="-79"/>
              <a:cs typeface="Alef" panose="00000500000000000000" pitchFamily="2" charset="-79"/>
            </a:endParaRPr>
          </a:p>
          <a:p>
            <a:r>
              <a:rPr lang="en-GB" sz="1200" b="0" i="0" dirty="0">
                <a:solidFill>
                  <a:srgbClr val="231F20"/>
                </a:solidFill>
                <a:effectLst/>
                <a:latin typeface="Alef" panose="00000500000000000000" pitchFamily="2" charset="-79"/>
                <a:cs typeface="Alef" panose="00000500000000000000" pitchFamily="2" charset="-79"/>
              </a:rPr>
              <a:t>OCP is only used when the number of the input channel is too small to provide sufficient parallelism. </a:t>
            </a:r>
          </a:p>
          <a:p>
            <a:endParaRPr lang="en-GB" sz="1200" dirty="0">
              <a:solidFill>
                <a:srgbClr val="231F20"/>
              </a:solidFill>
              <a:latin typeface="Alef" panose="00000500000000000000" pitchFamily="2" charset="-79"/>
              <a:cs typeface="Alef" panose="00000500000000000000" pitchFamily="2" charset="-79"/>
            </a:endParaRPr>
          </a:p>
          <a:p>
            <a:r>
              <a:rPr lang="en-GB" sz="1200" b="0" i="0" dirty="0">
                <a:solidFill>
                  <a:srgbClr val="231F20"/>
                </a:solidFill>
                <a:effectLst/>
                <a:latin typeface="Alef" panose="00000500000000000000" pitchFamily="2" charset="-79"/>
                <a:cs typeface="Alef" panose="00000500000000000000" pitchFamily="2" charset="-79"/>
              </a:rPr>
              <a:t>For example, the first layer of </a:t>
            </a:r>
            <a:r>
              <a:rPr lang="en-GB" sz="1200" b="0" i="0" dirty="0" err="1">
                <a:solidFill>
                  <a:srgbClr val="231F20"/>
                </a:solidFill>
                <a:effectLst/>
                <a:latin typeface="Alef" panose="00000500000000000000" pitchFamily="2" charset="-79"/>
                <a:cs typeface="Alef" panose="00000500000000000000" pitchFamily="2" charset="-79"/>
              </a:rPr>
              <a:t>AlexNet</a:t>
            </a:r>
            <a:r>
              <a:rPr lang="en-GB" sz="1200" b="0" i="0" dirty="0">
                <a:solidFill>
                  <a:srgbClr val="231F20"/>
                </a:solidFill>
                <a:effectLst/>
                <a:latin typeface="Alef" panose="00000500000000000000" pitchFamily="2" charset="-79"/>
                <a:cs typeface="Alef" panose="00000500000000000000" pitchFamily="2" charset="-79"/>
              </a:rPr>
              <a:t> only has 3 channels of input features but 96 channels of output features so OCP is used.</a:t>
            </a:r>
            <a:r>
              <a:rPr lang="en-GB" sz="1200" dirty="0">
                <a:latin typeface="Alef" panose="00000500000000000000" pitchFamily="2" charset="-79"/>
                <a:cs typeface="Alef" panose="00000500000000000000" pitchFamily="2" charset="-79"/>
              </a:rPr>
              <a:t> </a:t>
            </a:r>
            <a:br>
              <a:rPr lang="en-GB" sz="1200" dirty="0">
                <a:latin typeface="Alef" panose="00000500000000000000" pitchFamily="2" charset="-79"/>
                <a:cs typeface="Alef" panose="00000500000000000000" pitchFamily="2" charset="-79"/>
              </a:rPr>
            </a:br>
            <a:endParaRPr lang="en-GB" sz="1200" dirty="0">
              <a:latin typeface="Alef" panose="00000500000000000000" pitchFamily="2" charset="-79"/>
              <a:cs typeface="Alef" panose="00000500000000000000" pitchFamily="2" charset="-79"/>
            </a:endParaRPr>
          </a:p>
        </p:txBody>
      </p:sp>
      <p:sp>
        <p:nvSpPr>
          <p:cNvPr id="4" name="Slide Number Placeholder 3"/>
          <p:cNvSpPr>
            <a:spLocks noGrp="1"/>
          </p:cNvSpPr>
          <p:nvPr>
            <p:ph type="sldNum" sz="quarter" idx="10"/>
          </p:nvPr>
        </p:nvSpPr>
        <p:spPr/>
        <p:txBody>
          <a:bodyPr/>
          <a:lstStyle/>
          <a:p>
            <a:fld id="{3C8AE9AA-34C8-47D1-9A05-23F8A8C03C48}" type="slidenum">
              <a:rPr lang="tr-TR" smtClean="0"/>
              <a:t>18</a:t>
            </a:fld>
            <a:endParaRPr lang="tr-TR"/>
          </a:p>
        </p:txBody>
      </p:sp>
    </p:spTree>
    <p:extLst>
      <p:ext uri="{BB962C8B-B14F-4D97-AF65-F5344CB8AC3E}">
        <p14:creationId xmlns:p14="http://schemas.microsoft.com/office/powerpoint/2010/main" val="413212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1" i="0" dirty="0">
                <a:solidFill>
                  <a:srgbClr val="231F20"/>
                </a:solidFill>
                <a:effectLst/>
                <a:latin typeface="AdvP6EC0"/>
              </a:rPr>
              <a:t>Data flow analysis of CNN training. </a:t>
            </a:r>
            <a:r>
              <a:rPr lang="en-GB" sz="1800" b="1" i="0" dirty="0" err="1">
                <a:solidFill>
                  <a:srgbClr val="231F20"/>
                </a:solidFill>
                <a:effectLst/>
                <a:latin typeface="AdvP6EC0"/>
              </a:rPr>
              <a:t>FPDeep</a:t>
            </a:r>
            <a:r>
              <a:rPr lang="en-GB" sz="1800" b="1" i="0" dirty="0">
                <a:solidFill>
                  <a:srgbClr val="231F20"/>
                </a:solidFill>
                <a:effectLst/>
                <a:latin typeface="AdvP6EC0"/>
              </a:rPr>
              <a:t> pipelines the reduction operations and maps them to multiple FPGAs</a:t>
            </a:r>
            <a:r>
              <a:rPr lang="en-GB" b="1" dirty="0"/>
              <a:t> </a:t>
            </a:r>
            <a:br>
              <a:rPr lang="en-GB" b="1" dirty="0"/>
            </a:b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19</a:t>
            </a:fld>
            <a:endParaRPr lang="tr-TR"/>
          </a:p>
        </p:txBody>
      </p:sp>
    </p:spTree>
    <p:extLst>
      <p:ext uri="{BB962C8B-B14F-4D97-AF65-F5344CB8AC3E}">
        <p14:creationId xmlns:p14="http://schemas.microsoft.com/office/powerpoint/2010/main" val="250960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a:t>
            </a:fld>
            <a:endParaRPr lang="tr-TR"/>
          </a:p>
        </p:txBody>
      </p:sp>
    </p:spTree>
    <p:extLst>
      <p:ext uri="{BB962C8B-B14F-4D97-AF65-F5344CB8AC3E}">
        <p14:creationId xmlns:p14="http://schemas.microsoft.com/office/powerpoint/2010/main" val="1344458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At the end of the day we have lots of computation process and operations.</a:t>
            </a:r>
          </a:p>
          <a:p>
            <a:r>
              <a:rPr lang="en-GB" b="1" dirty="0"/>
              <a:t>Convolution, Padding, Pooling, Activation, Error Calculation and so much more.</a:t>
            </a:r>
          </a:p>
          <a:p>
            <a:r>
              <a:rPr lang="en-GB" b="1" dirty="0"/>
              <a:t>But we are moving our organization to the different paradigm.</a:t>
            </a:r>
          </a:p>
          <a:p>
            <a:r>
              <a:rPr lang="en-GB" b="1" dirty="0"/>
              <a:t>We have sequential inter dependency between layers in Traditional Pipeline.</a:t>
            </a:r>
          </a:p>
          <a:p>
            <a:r>
              <a:rPr lang="en-GB" b="1" dirty="0"/>
              <a:t>We have no sequential dependency in new paradigm</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20</a:t>
            </a:fld>
            <a:endParaRPr lang="tr-TR"/>
          </a:p>
        </p:txBody>
      </p:sp>
    </p:spTree>
    <p:extLst>
      <p:ext uri="{BB962C8B-B14F-4D97-AF65-F5344CB8AC3E}">
        <p14:creationId xmlns:p14="http://schemas.microsoft.com/office/powerpoint/2010/main" val="2538960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 have MPI Process for forward propagation and backward propagation.</a:t>
            </a:r>
          </a:p>
          <a:p>
            <a:r>
              <a:rPr lang="en-GB" b="1" dirty="0"/>
              <a:t>They are doing this by MPI Groups.</a:t>
            </a:r>
          </a:p>
          <a:p>
            <a:r>
              <a:rPr lang="en-GB" b="1" dirty="0"/>
              <a:t>Creating an architecture </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21</a:t>
            </a:fld>
            <a:endParaRPr lang="tr-TR"/>
          </a:p>
        </p:txBody>
      </p:sp>
    </p:spTree>
    <p:extLst>
      <p:ext uri="{BB962C8B-B14F-4D97-AF65-F5344CB8AC3E}">
        <p14:creationId xmlns:p14="http://schemas.microsoft.com/office/powerpoint/2010/main" val="3121678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Here is a performance comparation.</a:t>
            </a:r>
          </a:p>
          <a:p>
            <a:endParaRPr lang="en-GB" sz="1800" b="0" i="0" dirty="0">
              <a:solidFill>
                <a:srgbClr val="231F20"/>
              </a:solidFill>
              <a:effectLst/>
              <a:latin typeface="AdvP1491"/>
            </a:endParaRPr>
          </a:p>
          <a:p>
            <a:r>
              <a:rPr lang="en-GB" sz="1800" b="0" i="0" dirty="0">
                <a:solidFill>
                  <a:srgbClr val="231F20"/>
                </a:solidFill>
                <a:effectLst/>
                <a:latin typeface="AdvP1491"/>
              </a:rPr>
              <a:t>Mapping </a:t>
            </a:r>
            <a:r>
              <a:rPr lang="en-GB" sz="1800" b="0" i="0" dirty="0">
                <a:solidFill>
                  <a:srgbClr val="231F20"/>
                </a:solidFill>
                <a:effectLst/>
                <a:latin typeface="AdvP1491"/>
                <a:sym typeface="Wingdings" panose="05000000000000000000" pitchFamily="2" charset="2"/>
              </a:rPr>
              <a:t> According to  </a:t>
            </a:r>
            <a:r>
              <a:rPr lang="en-GB" sz="1800" b="0" i="0" dirty="0" err="1">
                <a:solidFill>
                  <a:srgbClr val="231F20"/>
                </a:solidFill>
                <a:effectLst/>
                <a:latin typeface="AdvP1491"/>
                <a:sym typeface="Wingdings" panose="05000000000000000000" pitchFamily="2" charset="2"/>
              </a:rPr>
              <a:t>FPDeep</a:t>
            </a:r>
            <a:endParaRPr lang="en-GB" sz="1800" b="0" i="0" dirty="0">
              <a:solidFill>
                <a:srgbClr val="231F20"/>
              </a:solidFill>
              <a:effectLst/>
              <a:latin typeface="AdvP1491"/>
              <a:sym typeface="Wingdings" panose="05000000000000000000" pitchFamily="2" charset="2"/>
            </a:endParaRPr>
          </a:p>
          <a:p>
            <a:endParaRPr lang="en-GB" sz="1800" b="0" i="0" dirty="0">
              <a:solidFill>
                <a:srgbClr val="231F20"/>
              </a:solidFill>
              <a:effectLst/>
              <a:latin typeface="AdvP1491"/>
            </a:endParaRPr>
          </a:p>
          <a:p>
            <a:r>
              <a:rPr lang="en-GB" sz="1800" i="0" dirty="0">
                <a:solidFill>
                  <a:srgbClr val="231F20"/>
                </a:solidFill>
                <a:effectLst/>
                <a:latin typeface="AdvP1491"/>
                <a:cs typeface="Alef" panose="00000500000000000000" pitchFamily="2" charset="-79"/>
              </a:rPr>
              <a:t>Overhead and Data </a:t>
            </a:r>
            <a:r>
              <a:rPr lang="en-GB" sz="2800" dirty="0">
                <a:solidFill>
                  <a:srgbClr val="231F20"/>
                </a:solidFill>
                <a:latin typeface="AdvP1491"/>
                <a:cs typeface="Alef" panose="00000500000000000000" pitchFamily="2" charset="-79"/>
              </a:rPr>
              <a:t>M</a:t>
            </a:r>
            <a:r>
              <a:rPr lang="en-GB" sz="1800" i="0" dirty="0">
                <a:solidFill>
                  <a:srgbClr val="231F20"/>
                </a:solidFill>
                <a:effectLst/>
                <a:latin typeface="AdvP1491"/>
                <a:cs typeface="Alef" panose="00000500000000000000" pitchFamily="2" charset="-79"/>
              </a:rPr>
              <a:t>ovement</a:t>
            </a:r>
            <a:r>
              <a:rPr lang="en-GB" sz="2800" dirty="0">
                <a:latin typeface="AdvP1491"/>
                <a:cs typeface="Alef" panose="00000500000000000000" pitchFamily="2" charset="-79"/>
              </a:rPr>
              <a:t> </a:t>
            </a:r>
            <a:endParaRPr lang="en-GB" sz="1800" b="0" i="0" dirty="0">
              <a:solidFill>
                <a:srgbClr val="231F20"/>
              </a:solidFill>
              <a:effectLst/>
              <a:latin typeface="AdvP1491"/>
              <a:cs typeface="Alef" panose="00000500000000000000" pitchFamily="2" charset="-79"/>
            </a:endParaRPr>
          </a:p>
          <a:p>
            <a:endParaRPr lang="en-GB" sz="1800" b="0" i="0" dirty="0">
              <a:solidFill>
                <a:srgbClr val="231F20"/>
              </a:solidFill>
              <a:effectLst/>
              <a:latin typeface="AdvP1491"/>
            </a:endParaRPr>
          </a:p>
          <a:p>
            <a:r>
              <a:rPr lang="en-GB" sz="1800" b="0" i="0" dirty="0">
                <a:solidFill>
                  <a:srgbClr val="231F20"/>
                </a:solidFill>
                <a:effectLst/>
                <a:latin typeface="AdvP1491"/>
              </a:rPr>
              <a:t>The red dotted box marks the communication bottleneck. </a:t>
            </a:r>
          </a:p>
          <a:p>
            <a:r>
              <a:rPr lang="en-GB" sz="1800" b="0" i="0" dirty="0">
                <a:solidFill>
                  <a:srgbClr val="231F20"/>
                </a:solidFill>
                <a:effectLst/>
                <a:latin typeface="AdvP1491"/>
              </a:rPr>
              <a:t>Let us assume 10 board-to-board interconnections ports. </a:t>
            </a:r>
          </a:p>
          <a:p>
            <a:r>
              <a:rPr lang="en-GB" sz="1800" b="0" i="0" dirty="0">
                <a:solidFill>
                  <a:srgbClr val="231F20"/>
                </a:solidFill>
                <a:effectLst/>
                <a:latin typeface="AdvP1491"/>
              </a:rPr>
              <a:t>With a 2D topology. We see that Dev-1 is the bottleneck: because the degree of Dev-1 is 5, each communication link of Dev-1 only has two ports. </a:t>
            </a:r>
          </a:p>
          <a:p>
            <a:endParaRPr lang="en-GB" sz="1800" b="0" i="0" dirty="0">
              <a:solidFill>
                <a:srgbClr val="231F20"/>
              </a:solidFill>
              <a:effectLst/>
              <a:latin typeface="AdvP1491"/>
            </a:endParaRPr>
          </a:p>
          <a:p>
            <a:r>
              <a:rPr lang="en-GB" sz="1800" b="0" i="0" dirty="0">
                <a:solidFill>
                  <a:srgbClr val="231F20"/>
                </a:solidFill>
                <a:effectLst/>
                <a:latin typeface="AdvP1491"/>
              </a:rPr>
              <a:t>With a 1D topology, Dev-4 is the bottleneck. </a:t>
            </a:r>
          </a:p>
          <a:p>
            <a:r>
              <a:rPr lang="en-GB" sz="1800" b="0" i="0" dirty="0">
                <a:solidFill>
                  <a:srgbClr val="231F20"/>
                </a:solidFill>
                <a:effectLst/>
                <a:latin typeface="AdvP1491"/>
              </a:rPr>
              <a:t>Some of the partial output activations need to be duplicated (dotted arrows in and out of Dev-4). </a:t>
            </a:r>
          </a:p>
          <a:p>
            <a:endParaRPr lang="en-GB" sz="1800" b="0" i="0" dirty="0">
              <a:solidFill>
                <a:srgbClr val="231F20"/>
              </a:solidFill>
              <a:effectLst/>
              <a:latin typeface="AdvP1491"/>
            </a:endParaRPr>
          </a:p>
          <a:p>
            <a:r>
              <a:rPr lang="en-GB" sz="1800" b="0" i="0" dirty="0">
                <a:solidFill>
                  <a:srgbClr val="231F20"/>
                </a:solidFill>
                <a:effectLst/>
                <a:latin typeface="AdvP1491"/>
              </a:rPr>
              <a:t>But the degree of Dev-4 is only 2 while each communication link has 5 interconnection ports, making the communication more efficient.</a:t>
            </a:r>
            <a:r>
              <a:rPr lang="en-GB" dirty="0"/>
              <a:t> </a:t>
            </a:r>
            <a:br>
              <a:rPr lang="en-GB" dirty="0"/>
            </a:b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22</a:t>
            </a:fld>
            <a:endParaRPr lang="tr-TR"/>
          </a:p>
        </p:txBody>
      </p:sp>
    </p:spTree>
    <p:extLst>
      <p:ext uri="{BB962C8B-B14F-4D97-AF65-F5344CB8AC3E}">
        <p14:creationId xmlns:p14="http://schemas.microsoft.com/office/powerpoint/2010/main" val="2170270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000000"/>
                </a:solidFill>
                <a:effectLst/>
                <a:latin typeface="URWPalladioL-Roma"/>
              </a:rPr>
              <a:t>15-node cluster does not require parameter balancing to achieve the best performance so CLB and BRAM utilization have been left unbalanced</a:t>
            </a:r>
            <a:r>
              <a:rPr lang="en-GB" dirty="0"/>
              <a:t> </a:t>
            </a:r>
            <a:br>
              <a:rPr lang="en-GB" dirty="0"/>
            </a:br>
            <a:endParaRPr lang="tr-TR" b="1" dirty="0"/>
          </a:p>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23</a:t>
            </a:fld>
            <a:endParaRPr lang="tr-TR"/>
          </a:p>
        </p:txBody>
      </p:sp>
    </p:spTree>
    <p:extLst>
      <p:ext uri="{BB962C8B-B14F-4D97-AF65-F5344CB8AC3E}">
        <p14:creationId xmlns:p14="http://schemas.microsoft.com/office/powerpoint/2010/main" val="4110108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24</a:t>
            </a:fld>
            <a:endParaRPr lang="tr-TR"/>
          </a:p>
        </p:txBody>
      </p:sp>
    </p:spTree>
    <p:extLst>
      <p:ext uri="{BB962C8B-B14F-4D97-AF65-F5344CB8AC3E}">
        <p14:creationId xmlns:p14="http://schemas.microsoft.com/office/powerpoint/2010/main" val="4068258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Alef" panose="00000500000000000000" pitchFamily="2" charset="-79"/>
                <a:cs typeface="Alef" panose="00000500000000000000" pitchFamily="2" charset="-79"/>
              </a:rPr>
              <a:t>E</a:t>
            </a:r>
            <a:r>
              <a:rPr lang="en-GB" b="1" i="0" dirty="0">
                <a:effectLst/>
                <a:latin typeface="Alef" panose="00000500000000000000" pitchFamily="2" charset="-79"/>
                <a:cs typeface="Alef" panose="00000500000000000000" pitchFamily="2" charset="-79"/>
              </a:rPr>
              <a:t>rrors produced by the model in training comes to a minimum</a:t>
            </a:r>
            <a:r>
              <a:rPr lang="en-GB" b="0" i="0" dirty="0">
                <a:effectLst/>
                <a:latin typeface="Alef" panose="00000500000000000000" pitchFamily="2" charset="-79"/>
                <a:cs typeface="Alef" panose="00000500000000000000" pitchFamily="2" charset="-79"/>
              </a:rPr>
              <a:t>.</a:t>
            </a:r>
            <a:endParaRPr lang="en-GB" dirty="0">
              <a:latin typeface="Alef" panose="00000500000000000000" pitchFamily="2" charset="-79"/>
              <a:cs typeface="Alef" panose="00000500000000000000" pitchFamily="2" charset="-79"/>
            </a:endParaRPr>
          </a:p>
        </p:txBody>
      </p:sp>
      <p:sp>
        <p:nvSpPr>
          <p:cNvPr id="4" name="Slide Number Placeholder 3"/>
          <p:cNvSpPr>
            <a:spLocks noGrp="1"/>
          </p:cNvSpPr>
          <p:nvPr>
            <p:ph type="sldNum" sz="quarter" idx="10"/>
          </p:nvPr>
        </p:nvSpPr>
        <p:spPr/>
        <p:txBody>
          <a:bodyPr/>
          <a:lstStyle/>
          <a:p>
            <a:fld id="{3C8AE9AA-34C8-47D1-9A05-23F8A8C03C48}" type="slidenum">
              <a:rPr lang="tr-TR" smtClean="0"/>
              <a:t>25</a:t>
            </a:fld>
            <a:endParaRPr lang="tr-TR"/>
          </a:p>
        </p:txBody>
      </p:sp>
    </p:spTree>
    <p:extLst>
      <p:ext uri="{BB962C8B-B14F-4D97-AF65-F5344CB8AC3E}">
        <p14:creationId xmlns:p14="http://schemas.microsoft.com/office/powerpoint/2010/main" val="4202606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solidFill>
                  <a:srgbClr val="000000"/>
                </a:solidFill>
                <a:effectLst/>
                <a:latin typeface="URWPalladioL-Roma"/>
              </a:rPr>
              <a:t>[43] uses a workstation with an 8-core 3.8GHz AMD A10-5800K CPU and an Nvidia Titan X GPU. We use a server with Nvidia Tesla K80 GPUs as the golden model and baseline design. </a:t>
            </a:r>
            <a:r>
              <a:rPr lang="en-GB" sz="1800" b="0" i="0" dirty="0" err="1">
                <a:solidFill>
                  <a:srgbClr val="000000"/>
                </a:solidFill>
                <a:effectLst/>
                <a:latin typeface="URWPalladioL-Roma"/>
              </a:rPr>
              <a:t>OpenBLAS</a:t>
            </a:r>
            <a:r>
              <a:rPr lang="en-GB" sz="1800" b="0" i="0" dirty="0">
                <a:solidFill>
                  <a:srgbClr val="000000"/>
                </a:solidFill>
                <a:effectLst/>
                <a:latin typeface="URWPalladioL-Roma"/>
              </a:rPr>
              <a:t> and </a:t>
            </a:r>
            <a:r>
              <a:rPr lang="en-GB" sz="1800" b="0" i="0" dirty="0" err="1">
                <a:solidFill>
                  <a:srgbClr val="000000"/>
                </a:solidFill>
                <a:effectLst/>
                <a:latin typeface="URWPalladioL-Roma"/>
              </a:rPr>
              <a:t>cuDNN</a:t>
            </a:r>
            <a:r>
              <a:rPr lang="en-GB" sz="1800" b="0" i="0" dirty="0">
                <a:solidFill>
                  <a:srgbClr val="000000"/>
                </a:solidFill>
                <a:effectLst/>
                <a:latin typeface="URWPalladioL-Roma"/>
              </a:rPr>
              <a:t> libraries are used in software implementations. [43]’s CPU &amp; GPU and our GPU implementation are all based on data parallelism, while [43]’s FPGA design is based on layer parallelism; the latter results in inter-board workload imbalance. The power consumption of all baseline and </a:t>
            </a:r>
            <a:r>
              <a:rPr lang="en-GB" sz="1800" b="0" i="0" dirty="0" err="1">
                <a:solidFill>
                  <a:srgbClr val="000000"/>
                </a:solidFill>
                <a:effectLst/>
                <a:latin typeface="URWPalladioL-Roma"/>
              </a:rPr>
              <a:t>FPDeep</a:t>
            </a:r>
            <a:r>
              <a:rPr lang="en-GB" sz="1800" b="0" i="0" dirty="0">
                <a:solidFill>
                  <a:srgbClr val="000000"/>
                </a:solidFill>
                <a:effectLst/>
                <a:latin typeface="URWPalladioL-Roma"/>
              </a:rPr>
              <a:t> systems are </a:t>
            </a:r>
            <a:r>
              <a:rPr lang="en-GB" sz="1800" b="0" i="0" dirty="0" err="1">
                <a:solidFill>
                  <a:srgbClr val="000000"/>
                </a:solidFill>
                <a:effectLst/>
                <a:latin typeface="URWPalladioL-Roma"/>
              </a:rPr>
              <a:t>boardlevel</a:t>
            </a:r>
            <a:r>
              <a:rPr lang="en-GB" sz="1800" b="0" i="0" dirty="0">
                <a:solidFill>
                  <a:srgbClr val="000000"/>
                </a:solidFill>
                <a:effectLst/>
                <a:latin typeface="URWPalladioL-Roma"/>
              </a:rPr>
              <a:t> and measured with a power meter. </a:t>
            </a:r>
            <a:r>
              <a:rPr lang="en-GB" sz="1800" b="0" i="0" dirty="0" err="1">
                <a:solidFill>
                  <a:srgbClr val="000000"/>
                </a:solidFill>
                <a:effectLst/>
                <a:latin typeface="URWPalladioL-Roma"/>
              </a:rPr>
              <a:t>FPDeep</a:t>
            </a:r>
            <a:r>
              <a:rPr lang="en-GB" sz="1800" b="0" i="0" dirty="0">
                <a:solidFill>
                  <a:srgbClr val="000000"/>
                </a:solidFill>
                <a:effectLst/>
                <a:latin typeface="URWPalladioL-Roma"/>
              </a:rPr>
              <a:t> provides performance </a:t>
            </a:r>
            <a:r>
              <a:rPr lang="en-GB" sz="1800" b="0" i="0" dirty="0">
                <a:solidFill>
                  <a:srgbClr val="000000"/>
                </a:solidFill>
                <a:effectLst/>
                <a:latin typeface="CMR10"/>
              </a:rPr>
              <a:t>5</a:t>
            </a:r>
            <a:r>
              <a:rPr lang="en-GB" sz="1800" b="0" i="1" dirty="0">
                <a:solidFill>
                  <a:srgbClr val="000000"/>
                </a:solidFill>
                <a:effectLst/>
                <a:latin typeface="CMSY10"/>
              </a:rPr>
              <a:t>× </a:t>
            </a:r>
            <a:r>
              <a:rPr lang="en-GB" sz="1800" b="0" i="0" dirty="0">
                <a:solidFill>
                  <a:srgbClr val="000000"/>
                </a:solidFill>
                <a:effectLst/>
                <a:latin typeface="URWPalladioL-Roma"/>
              </a:rPr>
              <a:t>higher than previous FPGA work and comparable to the Titan X GPU. We evaluate energy efficiency with respect to GOPs/J. </a:t>
            </a:r>
            <a:r>
              <a:rPr lang="en-GB" sz="1800" b="0" i="0" dirty="0" err="1">
                <a:solidFill>
                  <a:srgbClr val="000000"/>
                </a:solidFill>
                <a:effectLst/>
                <a:latin typeface="URWPalladioL-Roma"/>
              </a:rPr>
              <a:t>FPDeep</a:t>
            </a:r>
            <a:r>
              <a:rPr lang="en-GB" sz="1800" b="0" i="0" dirty="0">
                <a:solidFill>
                  <a:srgbClr val="000000"/>
                </a:solidFill>
                <a:effectLst/>
                <a:latin typeface="URWPalladioL-Roma"/>
              </a:rPr>
              <a:t> provides </a:t>
            </a:r>
            <a:r>
              <a:rPr lang="en-GB" sz="1800" b="0" i="0" dirty="0">
                <a:solidFill>
                  <a:srgbClr val="000000"/>
                </a:solidFill>
                <a:effectLst/>
                <a:latin typeface="CMR10"/>
              </a:rPr>
              <a:t>8</a:t>
            </a:r>
            <a:r>
              <a:rPr lang="en-GB" sz="1800" b="0" i="1" dirty="0">
                <a:solidFill>
                  <a:srgbClr val="000000"/>
                </a:solidFill>
                <a:effectLst/>
                <a:latin typeface="CMMI10"/>
              </a:rPr>
              <a:t>:</a:t>
            </a:r>
            <a:r>
              <a:rPr lang="en-GB" sz="1800" b="0" i="0" dirty="0">
                <a:solidFill>
                  <a:srgbClr val="000000"/>
                </a:solidFill>
                <a:effectLst/>
                <a:latin typeface="CMR10"/>
              </a:rPr>
              <a:t>8</a:t>
            </a:r>
            <a:r>
              <a:rPr lang="en-GB" sz="1800" b="0" i="1" dirty="0">
                <a:solidFill>
                  <a:srgbClr val="000000"/>
                </a:solidFill>
                <a:effectLst/>
                <a:latin typeface="CMSY10"/>
              </a:rPr>
              <a:t>× </a:t>
            </a:r>
            <a:r>
              <a:rPr lang="en-GB" sz="1800" b="0" i="0" dirty="0">
                <a:solidFill>
                  <a:srgbClr val="000000"/>
                </a:solidFill>
                <a:effectLst/>
                <a:latin typeface="URWPalladioL-Roma"/>
              </a:rPr>
              <a:t>better energy efficiency than the Titan X and </a:t>
            </a:r>
            <a:r>
              <a:rPr lang="en-GB" sz="1800" b="0" i="0" dirty="0">
                <a:solidFill>
                  <a:srgbClr val="000000"/>
                </a:solidFill>
                <a:effectLst/>
                <a:latin typeface="CMR10"/>
              </a:rPr>
              <a:t>5</a:t>
            </a:r>
            <a:r>
              <a:rPr lang="en-GB" sz="1800" b="0" i="1" dirty="0">
                <a:solidFill>
                  <a:srgbClr val="000000"/>
                </a:solidFill>
                <a:effectLst/>
                <a:latin typeface="CMMI10"/>
              </a:rPr>
              <a:t>:</a:t>
            </a:r>
            <a:r>
              <a:rPr lang="en-GB" sz="1800" b="0" i="0" dirty="0">
                <a:solidFill>
                  <a:srgbClr val="000000"/>
                </a:solidFill>
                <a:effectLst/>
                <a:latin typeface="CMR10"/>
              </a:rPr>
              <a:t>6</a:t>
            </a:r>
            <a:r>
              <a:rPr lang="en-GB" sz="1800" b="0" i="1" dirty="0">
                <a:solidFill>
                  <a:srgbClr val="000000"/>
                </a:solidFill>
                <a:effectLst/>
                <a:latin typeface="CMSY10"/>
              </a:rPr>
              <a:t>× </a:t>
            </a:r>
            <a:r>
              <a:rPr lang="en-GB" sz="1800" b="0" i="0" dirty="0">
                <a:solidFill>
                  <a:srgbClr val="000000"/>
                </a:solidFill>
                <a:effectLst/>
                <a:latin typeface="URWPalladioL-Roma"/>
              </a:rPr>
              <a:t>better than the previous FPGA work. Compared with the K80, </a:t>
            </a:r>
            <a:r>
              <a:rPr lang="en-GB" sz="1800" b="0" i="0" dirty="0" err="1">
                <a:solidFill>
                  <a:srgbClr val="000000"/>
                </a:solidFill>
                <a:effectLst/>
                <a:latin typeface="URWPalladioL-Roma"/>
              </a:rPr>
              <a:t>FPDeep</a:t>
            </a:r>
            <a:r>
              <a:rPr lang="en-GB" sz="1800" b="0" i="0" dirty="0">
                <a:solidFill>
                  <a:srgbClr val="000000"/>
                </a:solidFill>
                <a:effectLst/>
                <a:latin typeface="URWPalladioL-Roma"/>
              </a:rPr>
              <a:t> provides </a:t>
            </a:r>
            <a:r>
              <a:rPr lang="en-GB" sz="1800" b="0" i="0" dirty="0">
                <a:solidFill>
                  <a:srgbClr val="000000"/>
                </a:solidFill>
                <a:effectLst/>
                <a:latin typeface="CMR10"/>
              </a:rPr>
              <a:t>5</a:t>
            </a:r>
            <a:r>
              <a:rPr lang="en-GB" sz="1800" b="0" i="1" dirty="0">
                <a:solidFill>
                  <a:srgbClr val="000000"/>
                </a:solidFill>
                <a:effectLst/>
                <a:latin typeface="CMMI10"/>
              </a:rPr>
              <a:t>:</a:t>
            </a:r>
            <a:r>
              <a:rPr lang="en-GB" sz="1800" b="0" i="0" dirty="0">
                <a:solidFill>
                  <a:srgbClr val="000000"/>
                </a:solidFill>
                <a:effectLst/>
                <a:latin typeface="CMR10"/>
              </a:rPr>
              <a:t>7</a:t>
            </a:r>
            <a:r>
              <a:rPr lang="en-GB" sz="1800" b="0" i="1" dirty="0">
                <a:solidFill>
                  <a:srgbClr val="000000"/>
                </a:solidFill>
                <a:effectLst/>
                <a:latin typeface="CMSY10"/>
              </a:rPr>
              <a:t>× </a:t>
            </a:r>
            <a:r>
              <a:rPr lang="en-GB" sz="1800" b="0" i="0" dirty="0">
                <a:solidFill>
                  <a:srgbClr val="000000"/>
                </a:solidFill>
                <a:effectLst/>
                <a:latin typeface="URWPalladioL-Roma"/>
              </a:rPr>
              <a:t>better energy efficiency.</a:t>
            </a:r>
            <a:r>
              <a:rPr lang="en-GB" dirty="0"/>
              <a:t> </a:t>
            </a:r>
            <a:br>
              <a:rPr lang="en-GB" dirty="0"/>
            </a:br>
            <a:endParaRPr lang="en-GB" dirty="0"/>
          </a:p>
          <a:p>
            <a:endParaRPr lang="en-GB" b="1" dirty="0"/>
          </a:p>
          <a:p>
            <a:r>
              <a:rPr lang="en-GB" b="1" dirty="0"/>
              <a:t>GOPS – Giga Operations Per Seconds</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26</a:t>
            </a:fld>
            <a:endParaRPr lang="tr-TR"/>
          </a:p>
        </p:txBody>
      </p:sp>
    </p:spTree>
    <p:extLst>
      <p:ext uri="{BB962C8B-B14F-4D97-AF65-F5344CB8AC3E}">
        <p14:creationId xmlns:p14="http://schemas.microsoft.com/office/powerpoint/2010/main" val="162929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Main Contributions of Study</a:t>
            </a: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First</a:t>
            </a:r>
          </a:p>
          <a:p>
            <a:pPr marL="1200036" lvl="2" indent="-285750">
              <a:buFont typeface="Courier New" panose="02070309020205020404" pitchFamily="49" charset="0"/>
              <a:buChar char="o"/>
            </a:pPr>
            <a:r>
              <a:rPr lang="en-GB" sz="1400" b="0" i="0" dirty="0">
                <a:solidFill>
                  <a:srgbClr val="231F20"/>
                </a:solidFill>
                <a:effectLst/>
                <a:latin typeface="AdvP1491"/>
              </a:rPr>
              <a:t>The breaking down the well-known scalability wall of CNN training. (Up to 128 Devices)</a:t>
            </a:r>
          </a:p>
          <a:p>
            <a:pPr marL="1200036" lvl="2" indent="-285750">
              <a:buFont typeface="Courier New" panose="02070309020205020404" pitchFamily="49" charset="0"/>
              <a:buChar char="o"/>
            </a:pPr>
            <a:r>
              <a:rPr lang="en-GB" sz="1400" b="0" i="0" dirty="0">
                <a:solidFill>
                  <a:srgbClr val="231F20"/>
                </a:solidFill>
                <a:effectLst/>
                <a:latin typeface="AdvP1491"/>
              </a:rPr>
              <a:t>It demonstrates FPGA clusters to be a competitive technology for CNN training</a:t>
            </a: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Second</a:t>
            </a:r>
          </a:p>
          <a:p>
            <a:pPr marL="1200036" lvl="2" indent="-285750">
              <a:buFont typeface="Courier New" panose="02070309020205020404" pitchFamily="49" charset="0"/>
              <a:buChar char="o"/>
            </a:pPr>
            <a:r>
              <a:rPr lang="en-GB" sz="1400" b="0" i="0" dirty="0">
                <a:solidFill>
                  <a:srgbClr val="231F20"/>
                </a:solidFill>
                <a:effectLst/>
                <a:latin typeface="AdvP1491"/>
              </a:rPr>
              <a:t>A novel framework for mapping CNN training logic to distributed FPGA clusters.</a:t>
            </a:r>
          </a:p>
          <a:p>
            <a:pPr marL="1657179" lvl="3" indent="-285750">
              <a:buFont typeface="Courier New" panose="02070309020205020404" pitchFamily="49" charset="0"/>
              <a:buChar char="o"/>
            </a:pPr>
            <a:r>
              <a:rPr lang="en-GB" sz="1400" dirty="0">
                <a:solidFill>
                  <a:srgbClr val="231F20"/>
                </a:solidFill>
                <a:latin typeface="AdvP1491"/>
              </a:rPr>
              <a:t>No waiting for backpropagation</a:t>
            </a:r>
          </a:p>
          <a:p>
            <a:pPr marL="1657179" lvl="3" indent="-285750">
              <a:buFont typeface="Courier New" panose="02070309020205020404" pitchFamily="49" charset="0"/>
              <a:buChar char="o"/>
            </a:pPr>
            <a:r>
              <a:rPr lang="en-GB" sz="1400" b="0" i="0" dirty="0">
                <a:solidFill>
                  <a:srgbClr val="231F20"/>
                </a:solidFill>
                <a:effectLst/>
                <a:latin typeface="AdvP1491"/>
              </a:rPr>
              <a:t>Reducing storage demand</a:t>
            </a:r>
          </a:p>
          <a:p>
            <a:pPr marL="1657179" lvl="3" indent="-285750">
              <a:buFont typeface="Courier New" panose="02070309020205020404" pitchFamily="49" charset="0"/>
              <a:buChar char="o"/>
            </a:pPr>
            <a:r>
              <a:rPr lang="en-GB" sz="1400" dirty="0">
                <a:solidFill>
                  <a:srgbClr val="231F20"/>
                </a:solidFill>
                <a:latin typeface="AdvP1491"/>
              </a:rPr>
              <a:t>Only OCM is required for convolution layers</a:t>
            </a:r>
            <a:endParaRPr lang="en-GB" sz="1400" b="0" i="0" dirty="0">
              <a:solidFill>
                <a:srgbClr val="231F20"/>
              </a:solidFill>
              <a:effectLst/>
              <a:latin typeface="AdvP1491"/>
            </a:endParaRP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Third</a:t>
            </a:r>
          </a:p>
          <a:p>
            <a:pPr marL="1200036" lvl="2"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 Fine-grained</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pipeline design </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that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minimizes</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the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time</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while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waiting</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for back-propagation.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CNN features remains available </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and parallelism can be possible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without</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breaking</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the architecture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integrity</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t>
            </a: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Fourth</a:t>
            </a:r>
          </a:p>
          <a:p>
            <a:pPr marL="1200036" lvl="2"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 Fine-grained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partitioning</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and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mapping</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methodologies</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t>
            </a:r>
          </a:p>
          <a:p>
            <a:pPr marL="1657179" lvl="3"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It provides almost perfect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workload distribution</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and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weight balancing among FPGAs</a:t>
            </a: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t>
            </a:r>
          </a:p>
          <a:p>
            <a:pPr marL="2114321" lvl="4"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multiple FPGAs can cooperatively compute the same layer with improved utilization.</a:t>
            </a:r>
          </a:p>
          <a:p>
            <a:pPr marL="2114321" lvl="4"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multiple Layers can also be mapped to the FPGA device.</a:t>
            </a: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Fifth</a:t>
            </a:r>
          </a:p>
          <a:p>
            <a:pPr marL="1200036" lvl="2" indent="-285750">
              <a:buFont typeface="Courier New" panose="02070309020205020404" pitchFamily="49" charset="0"/>
              <a:buChar char="o"/>
            </a:pPr>
            <a:r>
              <a:rPr lang="en-GB" sz="1400" b="0" i="0" dirty="0">
                <a:solidFill>
                  <a:srgbClr val="231F20"/>
                </a:solidFill>
                <a:effectLst/>
                <a:latin typeface="AdvP1491"/>
              </a:rPr>
              <a:t>An RTL code generator that automatically creates RTL implementations based on the mapping scheme generated by </a:t>
            </a:r>
            <a:r>
              <a:rPr lang="en-GB" sz="1400" b="0" i="0" dirty="0" err="1">
                <a:solidFill>
                  <a:srgbClr val="231F20"/>
                </a:solidFill>
                <a:effectLst/>
                <a:latin typeface="AdvP1491"/>
              </a:rPr>
              <a:t>FPDeep</a:t>
            </a:r>
            <a:r>
              <a:rPr lang="en-GB" sz="1400" b="0" i="0" dirty="0">
                <a:solidFill>
                  <a:srgbClr val="231F20"/>
                </a:solidFill>
                <a:effectLst/>
                <a:latin typeface="AdvP1491"/>
              </a:rPr>
              <a:t>.</a:t>
            </a: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pPr marL="1200036" lvl="2" indent="-285750">
              <a:buFont typeface="Courier New" panose="02070309020205020404" pitchFamily="49" charset="0"/>
              <a:buChar char="o"/>
            </a:pP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27</a:t>
            </a:fld>
            <a:endParaRPr lang="tr-TR"/>
          </a:p>
        </p:txBody>
      </p:sp>
    </p:spTree>
    <p:extLst>
      <p:ext uri="{BB962C8B-B14F-4D97-AF65-F5344CB8AC3E}">
        <p14:creationId xmlns:p14="http://schemas.microsoft.com/office/powerpoint/2010/main" val="317102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28</a:t>
            </a:fld>
            <a:endParaRPr lang="tr-TR"/>
          </a:p>
        </p:txBody>
      </p:sp>
    </p:spTree>
    <p:extLst>
      <p:ext uri="{BB962C8B-B14F-4D97-AF65-F5344CB8AC3E}">
        <p14:creationId xmlns:p14="http://schemas.microsoft.com/office/powerpoint/2010/main" val="214049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29</a:t>
            </a:fld>
            <a:endParaRPr lang="tr-TR"/>
          </a:p>
        </p:txBody>
      </p:sp>
    </p:spTree>
    <p:extLst>
      <p:ext uri="{BB962C8B-B14F-4D97-AF65-F5344CB8AC3E}">
        <p14:creationId xmlns:p14="http://schemas.microsoft.com/office/powerpoint/2010/main" val="1877619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They examines the needs of CNN working principles and propose solutions for each steps</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3</a:t>
            </a:fld>
            <a:endParaRPr lang="tr-TR"/>
          </a:p>
        </p:txBody>
      </p:sp>
    </p:spTree>
    <p:extLst>
      <p:ext uri="{BB962C8B-B14F-4D97-AF65-F5344CB8AC3E}">
        <p14:creationId xmlns:p14="http://schemas.microsoft.com/office/powerpoint/2010/main" val="75260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4</a:t>
            </a:fld>
            <a:endParaRPr lang="tr-TR"/>
          </a:p>
        </p:txBody>
      </p:sp>
    </p:spTree>
    <p:extLst>
      <p:ext uri="{BB962C8B-B14F-4D97-AF65-F5344CB8AC3E}">
        <p14:creationId xmlns:p14="http://schemas.microsoft.com/office/powerpoint/2010/main" val="161362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5</a:t>
            </a:fld>
            <a:endParaRPr lang="tr-TR"/>
          </a:p>
        </p:txBody>
      </p:sp>
    </p:spTree>
    <p:extLst>
      <p:ext uri="{BB962C8B-B14F-4D97-AF65-F5344CB8AC3E}">
        <p14:creationId xmlns:p14="http://schemas.microsoft.com/office/powerpoint/2010/main" val="331712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solidFill>
                  <a:srgbClr val="231F20"/>
                </a:solidFill>
                <a:effectLst/>
                <a:latin typeface="AdvP6EC0"/>
              </a:rPr>
              <a:t>Fig. 1. (A) Illustration of computations involved in CNN training including </a:t>
            </a:r>
            <a:r>
              <a:rPr lang="en-GB" sz="1800" b="0" i="0" dirty="0" err="1">
                <a:solidFill>
                  <a:srgbClr val="231F20"/>
                </a:solidFill>
                <a:effectLst/>
                <a:latin typeface="AdvP6EC0"/>
              </a:rPr>
              <a:t>datapaths</a:t>
            </a:r>
            <a:r>
              <a:rPr lang="en-GB" sz="1800" b="0" i="0" dirty="0">
                <a:solidFill>
                  <a:srgbClr val="231F20"/>
                </a:solidFill>
                <a:effectLst/>
                <a:latin typeface="AdvP6EC0"/>
              </a:rPr>
              <a:t> for forward and backward propagation and parameter gradient update. </a:t>
            </a:r>
          </a:p>
          <a:p>
            <a:r>
              <a:rPr lang="en-GB" sz="1800" b="0" i="0" dirty="0">
                <a:solidFill>
                  <a:srgbClr val="231F20"/>
                </a:solidFill>
                <a:effectLst/>
                <a:latin typeface="AdvP6EC0"/>
              </a:rPr>
              <a:t>(B) An operator graph is used to represent DNN training. Nodes are operators and edges are tensors.</a:t>
            </a:r>
            <a:r>
              <a:rPr lang="en-GB" dirty="0"/>
              <a:t> </a:t>
            </a:r>
            <a:br>
              <a:rPr lang="en-GB" dirty="0"/>
            </a:b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6</a:t>
            </a:fld>
            <a:endParaRPr lang="tr-TR"/>
          </a:p>
        </p:txBody>
      </p:sp>
    </p:spTree>
    <p:extLst>
      <p:ext uri="{BB962C8B-B14F-4D97-AF65-F5344CB8AC3E}">
        <p14:creationId xmlns:p14="http://schemas.microsoft.com/office/powerpoint/2010/main" val="488388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 </a:t>
            </a:r>
            <a:r>
              <a:rPr lang="en-GB" b="1" dirty="0">
                <a:sym typeface="Wingdings" panose="05000000000000000000" pitchFamily="2" charset="2"/>
              </a:rPr>
              <a:t> Activation</a:t>
            </a:r>
          </a:p>
          <a:p>
            <a:r>
              <a:rPr lang="en-GB" b="1" dirty="0">
                <a:sym typeface="Wingdings" panose="05000000000000000000" pitchFamily="2" charset="2"/>
              </a:rPr>
              <a:t>E  Error</a:t>
            </a:r>
          </a:p>
          <a:p>
            <a:r>
              <a:rPr lang="en-GB" b="1" dirty="0" err="1"/>
              <a:t>dP</a:t>
            </a:r>
            <a:r>
              <a:rPr lang="en-GB" b="1" dirty="0"/>
              <a:t> </a:t>
            </a:r>
            <a:r>
              <a:rPr lang="en-GB" b="1" dirty="0">
                <a:sym typeface="Wingdings" panose="05000000000000000000" pitchFamily="2" charset="2"/>
              </a:rPr>
              <a:t> Differential</a:t>
            </a:r>
          </a:p>
          <a:p>
            <a:r>
              <a:rPr lang="en-GB" b="1" dirty="0">
                <a:sym typeface="Wingdings" panose="05000000000000000000" pitchFamily="2" charset="2"/>
              </a:rPr>
              <a:t>P   Parameters</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7</a:t>
            </a:fld>
            <a:endParaRPr lang="tr-TR"/>
          </a:p>
        </p:txBody>
      </p:sp>
    </p:spTree>
    <p:extLst>
      <p:ext uri="{BB962C8B-B14F-4D97-AF65-F5344CB8AC3E}">
        <p14:creationId xmlns:p14="http://schemas.microsoft.com/office/powerpoint/2010/main" val="3954483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800" b="0" i="0" dirty="0" err="1">
                <a:solidFill>
                  <a:srgbClr val="000000"/>
                </a:solidFill>
                <a:effectLst/>
                <a:latin typeface="URWPalladioL-Roma"/>
              </a:rPr>
              <a:t>FPDeep</a:t>
            </a:r>
            <a:r>
              <a:rPr lang="en-GB" sz="1800" b="0" i="0" dirty="0">
                <a:solidFill>
                  <a:srgbClr val="000000"/>
                </a:solidFill>
                <a:effectLst/>
                <a:latin typeface="URWPalladioL-Roma"/>
              </a:rPr>
              <a:t> thus has two sets of input parameters, from the Operator Graph and the Hardware Constraint Parameters. </a:t>
            </a:r>
          </a:p>
          <a:p>
            <a:pPr marL="285750" indent="-285750">
              <a:buFont typeface="Arial" panose="020B0604020202020204" pitchFamily="34" charset="0"/>
              <a:buChar char="•"/>
            </a:pPr>
            <a:endParaRPr lang="en-GB" sz="1800" b="0" i="0" dirty="0">
              <a:solidFill>
                <a:srgbClr val="000000"/>
              </a:solidFill>
              <a:effectLst/>
              <a:latin typeface="URWPalladioL-Roma"/>
            </a:endParaRPr>
          </a:p>
          <a:p>
            <a:pPr marL="285750" indent="-285750">
              <a:buFont typeface="Arial" panose="020B0604020202020204" pitchFamily="34" charset="0"/>
              <a:buChar char="•"/>
            </a:pPr>
            <a:r>
              <a:rPr lang="en-GB" sz="1800" b="0" i="0" dirty="0">
                <a:solidFill>
                  <a:srgbClr val="000000"/>
                </a:solidFill>
                <a:effectLst/>
                <a:latin typeface="URWPalladioL-Roma"/>
              </a:rPr>
              <a:t>The whole framework contains two parts: mapping and implementation (Fig.3(A)). </a:t>
            </a:r>
          </a:p>
          <a:p>
            <a:pPr marL="285750" indent="-285750">
              <a:buFont typeface="Arial" panose="020B0604020202020204" pitchFamily="34" charset="0"/>
              <a:buChar char="•"/>
            </a:pPr>
            <a:endParaRPr lang="en-GB" sz="1800" b="0" i="0" dirty="0">
              <a:solidFill>
                <a:srgbClr val="000000"/>
              </a:solidFill>
              <a:effectLst/>
              <a:latin typeface="URWPalladioL-Roma"/>
            </a:endParaRPr>
          </a:p>
          <a:p>
            <a:pPr marL="285750" indent="-285750">
              <a:buFont typeface="Arial" panose="020B0604020202020204" pitchFamily="34" charset="0"/>
              <a:buChar char="•"/>
            </a:pPr>
            <a:r>
              <a:rPr lang="en-GB" sz="1800" b="0" i="0" dirty="0">
                <a:solidFill>
                  <a:srgbClr val="000000"/>
                </a:solidFill>
                <a:effectLst/>
                <a:latin typeface="URWPalladioL-Roma"/>
              </a:rPr>
              <a:t>The Mapping Framework partitions the operator graph into several fine-grained segments and maps them onto FPGA clusters so that every </a:t>
            </a:r>
          </a:p>
          <a:p>
            <a:pPr marL="285750" indent="-285750">
              <a:buFont typeface="Arial" panose="020B0604020202020204" pitchFamily="34" charset="0"/>
              <a:buChar char="•"/>
            </a:pPr>
            <a:endParaRPr lang="en-GB" sz="1800" b="0" i="0" dirty="0">
              <a:solidFill>
                <a:srgbClr val="000000"/>
              </a:solidFill>
              <a:effectLst/>
              <a:latin typeface="URWPalladioL-Roma"/>
            </a:endParaRPr>
          </a:p>
          <a:p>
            <a:pPr marL="285750" indent="-285750">
              <a:buFont typeface="Arial" panose="020B0604020202020204" pitchFamily="34" charset="0"/>
              <a:buChar char="•"/>
            </a:pPr>
            <a:r>
              <a:rPr lang="en-GB" sz="1800" b="0" i="0" dirty="0">
                <a:solidFill>
                  <a:srgbClr val="000000"/>
                </a:solidFill>
                <a:effectLst/>
                <a:latin typeface="URWPalladioL-Roma"/>
              </a:rPr>
              <a:t>FPGA gets a balanced workload and parameters. </a:t>
            </a:r>
            <a:br>
              <a:rPr lang="en-GB" dirty="0"/>
            </a:b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8</a:t>
            </a:fld>
            <a:endParaRPr lang="tr-TR"/>
          </a:p>
        </p:txBody>
      </p:sp>
    </p:spTree>
    <p:extLst>
      <p:ext uri="{BB962C8B-B14F-4D97-AF65-F5344CB8AC3E}">
        <p14:creationId xmlns:p14="http://schemas.microsoft.com/office/powerpoint/2010/main" val="2811570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Motivasyonundan</a:t>
            </a:r>
            <a:r>
              <a:rPr lang="en-GB" b="1" dirty="0"/>
              <a:t> </a:t>
            </a:r>
            <a:r>
              <a:rPr lang="en-GB" b="1" dirty="0" err="1"/>
              <a:t>bol</a:t>
            </a:r>
            <a:r>
              <a:rPr lang="en-GB" b="1" dirty="0"/>
              <a:t> </a:t>
            </a:r>
            <a:r>
              <a:rPr lang="en-GB" b="1" dirty="0" err="1"/>
              <a:t>bol</a:t>
            </a:r>
            <a:r>
              <a:rPr lang="en-GB" b="1" dirty="0"/>
              <a:t> </a:t>
            </a:r>
            <a:r>
              <a:rPr lang="en-GB" b="1" dirty="0" err="1"/>
              <a:t>bahset</a:t>
            </a:r>
            <a:endParaRPr lang="en-GB" b="1" dirty="0"/>
          </a:p>
          <a:p>
            <a:r>
              <a:rPr lang="en-GB" b="1" dirty="0"/>
              <a:t>As all we know, our life style changes day by day with increasing industry needs. </a:t>
            </a:r>
          </a:p>
          <a:p>
            <a:endParaRPr lang="en-GB" b="1" dirty="0"/>
          </a:p>
          <a:p>
            <a:r>
              <a:rPr lang="en-GB" b="1" dirty="0"/>
              <a:t>This brings our life some unhealthy routines like our diet types, form of entertainment, sport activities and etc.</a:t>
            </a:r>
          </a:p>
          <a:p>
            <a:endParaRPr lang="en-GB" b="1" dirty="0"/>
          </a:p>
          <a:p>
            <a:r>
              <a:rPr lang="en-GB" b="1" dirty="0"/>
              <a:t>Then, it is result with hypertension, obesity, diabetes and more.</a:t>
            </a:r>
          </a:p>
          <a:p>
            <a:endParaRPr lang="en-GB" b="1" dirty="0"/>
          </a:p>
          <a:p>
            <a:r>
              <a:rPr lang="en-GB" b="1" dirty="0"/>
              <a:t>At the end of the day, it causes crucial rates of moralities and deaths because of heart attacks and strokes.</a:t>
            </a:r>
          </a:p>
          <a:p>
            <a:endParaRPr lang="en-GB" b="1" dirty="0"/>
          </a:p>
          <a:p>
            <a:endParaRPr lang="en-GB" b="1" dirty="0"/>
          </a:p>
          <a:p>
            <a:r>
              <a:rPr lang="en-GB" b="1" dirty="0"/>
              <a:t>My motivation is proposing a novel approach that can be present an early detection mechanism.</a:t>
            </a:r>
          </a:p>
          <a:p>
            <a:r>
              <a:rPr lang="en-GB" b="1" dirty="0"/>
              <a:t>I am developing a novel CNN based algorithm for the daily usage in the wearable devices.</a:t>
            </a:r>
          </a:p>
          <a:p>
            <a:r>
              <a:rPr lang="en-GB" b="1" dirty="0"/>
              <a:t>It is called Cardiovascular Anomaly Classification and I will use ECG Measurements and Metrics that collected by Holter Devices.</a:t>
            </a:r>
          </a:p>
          <a:p>
            <a:endParaRPr lang="en-GB" b="1" dirty="0"/>
          </a:p>
          <a:p>
            <a:endParaRPr lang="en-GB" b="1" dirty="0"/>
          </a:p>
          <a:p>
            <a:r>
              <a:rPr lang="en-GB" b="1" dirty="0"/>
              <a:t>This study requires some biological reading related with Cardiovascular System as well as Computer Science</a:t>
            </a:r>
          </a:p>
          <a:p>
            <a:endParaRPr lang="en-GB" b="1" dirty="0"/>
          </a:p>
          <a:p>
            <a:r>
              <a:rPr lang="en-GB" b="1" dirty="0"/>
              <a:t>As a results we are getting some anomaly details according to each signal class.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err="1"/>
              <a:t>Kısaca</a:t>
            </a:r>
            <a:r>
              <a:rPr lang="en-GB" b="1" dirty="0"/>
              <a:t> </a:t>
            </a:r>
            <a:r>
              <a:rPr lang="en-GB" b="1" dirty="0" err="1"/>
              <a:t>problemden</a:t>
            </a:r>
            <a:r>
              <a:rPr lang="en-GB" b="1" dirty="0"/>
              <a:t> </a:t>
            </a:r>
            <a:r>
              <a:rPr lang="en-GB" b="1" dirty="0" err="1"/>
              <a:t>bahset</a:t>
            </a:r>
            <a:r>
              <a:rPr lang="en-GB" b="1" dirty="0"/>
              <a:t>.</a:t>
            </a:r>
          </a:p>
          <a:p>
            <a:endParaRPr lang="en-GB" b="1" dirty="0"/>
          </a:p>
          <a:p>
            <a:r>
              <a:rPr lang="en-GB" b="1" dirty="0" err="1"/>
              <a:t>Anormalliklerin</a:t>
            </a:r>
            <a:r>
              <a:rPr lang="en-GB" b="1" dirty="0"/>
              <a:t> </a:t>
            </a:r>
            <a:r>
              <a:rPr lang="en-GB" b="1" dirty="0" err="1"/>
              <a:t>yabancı</a:t>
            </a:r>
            <a:r>
              <a:rPr lang="en-GB" b="1" dirty="0"/>
              <a:t> </a:t>
            </a:r>
            <a:r>
              <a:rPr lang="en-GB" b="1" dirty="0" err="1"/>
              <a:t>görülebileceğini</a:t>
            </a:r>
            <a:r>
              <a:rPr lang="en-GB" b="1" dirty="0"/>
              <a:t> </a:t>
            </a:r>
            <a:r>
              <a:rPr lang="en-GB" b="1" dirty="0" err="1"/>
              <a:t>sağlık</a:t>
            </a:r>
            <a:r>
              <a:rPr lang="en-GB" b="1" dirty="0"/>
              <a:t> </a:t>
            </a:r>
            <a:r>
              <a:rPr lang="en-GB" b="1" dirty="0" err="1"/>
              <a:t>bilimsel</a:t>
            </a:r>
            <a:r>
              <a:rPr lang="en-GB" b="1" dirty="0"/>
              <a:t> </a:t>
            </a:r>
            <a:r>
              <a:rPr lang="en-GB" b="1" dirty="0" err="1"/>
              <a:t>tanımlamalarını</a:t>
            </a:r>
            <a:r>
              <a:rPr lang="en-GB" b="1" dirty="0"/>
              <a:t> </a:t>
            </a:r>
            <a:r>
              <a:rPr lang="en-GB" b="1" dirty="0" err="1"/>
              <a:t>kendinin</a:t>
            </a:r>
            <a:r>
              <a:rPr lang="en-GB" b="1" dirty="0"/>
              <a:t> </a:t>
            </a:r>
            <a:r>
              <a:rPr lang="en-GB" b="1" dirty="0" err="1"/>
              <a:t>analiz</a:t>
            </a:r>
            <a:r>
              <a:rPr lang="en-GB" b="1" dirty="0"/>
              <a:t> </a:t>
            </a:r>
            <a:r>
              <a:rPr lang="en-GB" b="1" dirty="0" err="1"/>
              <a:t>ettiğini</a:t>
            </a:r>
            <a:r>
              <a:rPr lang="en-GB" b="1" dirty="0"/>
              <a:t> </a:t>
            </a:r>
            <a:r>
              <a:rPr lang="en-GB" b="1" dirty="0" err="1"/>
              <a:t>fakat</a:t>
            </a:r>
            <a:r>
              <a:rPr lang="en-GB" b="1" dirty="0"/>
              <a:t> </a:t>
            </a:r>
            <a:r>
              <a:rPr lang="en-GB" b="1" dirty="0" err="1"/>
              <a:t>burada</a:t>
            </a:r>
            <a:r>
              <a:rPr lang="en-GB" b="1" dirty="0"/>
              <a:t> çok </a:t>
            </a:r>
            <a:r>
              <a:rPr lang="en-GB" b="1" dirty="0" err="1"/>
              <a:t>detaylara</a:t>
            </a:r>
            <a:r>
              <a:rPr lang="en-GB" b="1" dirty="0"/>
              <a:t> </a:t>
            </a:r>
            <a:r>
              <a:rPr lang="en-GB" b="1" dirty="0" err="1"/>
              <a:t>değinmeyeceğini</a:t>
            </a:r>
            <a:r>
              <a:rPr lang="en-GB" b="1" dirty="0"/>
              <a:t> </a:t>
            </a:r>
            <a:r>
              <a:rPr lang="en-GB" b="1" dirty="0" err="1"/>
              <a:t>bildir</a:t>
            </a:r>
            <a:r>
              <a:rPr lang="en-GB" b="1" dirty="0"/>
              <a:t>.</a:t>
            </a:r>
          </a:p>
          <a:p>
            <a:endParaRPr lang="en-GB" b="1" dirty="0"/>
          </a:p>
          <a:p>
            <a:r>
              <a:rPr lang="en-GB" b="1" dirty="0"/>
              <a:t>Bu </a:t>
            </a:r>
            <a:r>
              <a:rPr lang="en-GB" b="1" dirty="0" err="1"/>
              <a:t>probleme</a:t>
            </a:r>
            <a:r>
              <a:rPr lang="en-GB" b="1" dirty="0"/>
              <a:t> </a:t>
            </a:r>
            <a:r>
              <a:rPr lang="en-GB" b="1" dirty="0" err="1"/>
              <a:t>karşı</a:t>
            </a:r>
            <a:r>
              <a:rPr lang="en-GB" b="1" dirty="0"/>
              <a:t> yeni </a:t>
            </a:r>
            <a:r>
              <a:rPr lang="en-GB" b="1" dirty="0" err="1"/>
              <a:t>bir</a:t>
            </a:r>
            <a:r>
              <a:rPr lang="en-GB" b="1" dirty="0"/>
              <a:t> </a:t>
            </a:r>
            <a:r>
              <a:rPr lang="en-GB" b="1" dirty="0" err="1"/>
              <a:t>algoritma</a:t>
            </a:r>
            <a:r>
              <a:rPr lang="en-GB" b="1" dirty="0"/>
              <a:t> </a:t>
            </a:r>
            <a:r>
              <a:rPr lang="en-GB" b="1" dirty="0" err="1"/>
              <a:t>geliştireceğini</a:t>
            </a:r>
            <a:r>
              <a:rPr lang="en-GB" b="1" dirty="0"/>
              <a:t> </a:t>
            </a:r>
            <a:r>
              <a:rPr lang="en-GB" b="1" dirty="0" err="1"/>
              <a:t>bunun</a:t>
            </a:r>
            <a:r>
              <a:rPr lang="en-GB" b="1" dirty="0"/>
              <a:t> CNN </a:t>
            </a:r>
            <a:r>
              <a:rPr lang="en-GB" b="1" dirty="0" err="1"/>
              <a:t>temelli</a:t>
            </a:r>
            <a:r>
              <a:rPr lang="en-GB" b="1" dirty="0"/>
              <a:t> </a:t>
            </a:r>
            <a:r>
              <a:rPr lang="en-GB" b="1" dirty="0" err="1"/>
              <a:t>olduğunu</a:t>
            </a:r>
            <a:r>
              <a:rPr lang="en-GB" b="1" dirty="0"/>
              <a:t> </a:t>
            </a:r>
          </a:p>
          <a:p>
            <a:endParaRPr lang="en-GB" b="1" dirty="0"/>
          </a:p>
          <a:p>
            <a:r>
              <a:rPr lang="en-GB" b="1" dirty="0"/>
              <a:t>What if we could make some inferences related to our health status in real time?</a:t>
            </a:r>
          </a:p>
          <a:p>
            <a:endParaRPr lang="en-GB" b="1" dirty="0"/>
          </a:p>
          <a:p>
            <a:r>
              <a:rPr lang="en-GB" b="1" dirty="0"/>
              <a:t>This project requires some biological readings in addition to computer sciences. I added some definitions because it looks so strange for the first look. But at the end of the day, we will have early detection mechanism for such kind of diseases. </a:t>
            </a:r>
          </a:p>
          <a:p>
            <a:r>
              <a:rPr lang="en-GB" b="1" dirty="0"/>
              <a:t>For example, after some year it is possible to have Fatty Deposits in our </a:t>
            </a:r>
            <a:r>
              <a:rPr lang="en-GB" b="1" dirty="0" err="1"/>
              <a:t>arters</a:t>
            </a:r>
            <a:r>
              <a:rPr lang="en-GB" b="1" dirty="0"/>
              <a:t>.</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9</a:t>
            </a:fld>
            <a:endParaRPr lang="tr-TR"/>
          </a:p>
        </p:txBody>
      </p:sp>
    </p:spTree>
    <p:extLst>
      <p:ext uri="{BB962C8B-B14F-4D97-AF65-F5344CB8AC3E}">
        <p14:creationId xmlns:p14="http://schemas.microsoft.com/office/powerpoint/2010/main" val="2659470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6" r:id="rId4"/>
    <p:sldLayoutId id="2147483737" r:id="rId5"/>
    <p:sldLayoutId id="2147483740" r:id="rId6"/>
    <p:sldLayoutId id="2147483739" r:id="rId7"/>
    <p:sldLayoutId id="2147483744" r:id="rId8"/>
    <p:sldLayoutId id="2147483745" r:id="rId9"/>
    <p:sldLayoutId id="2147483748" r:id="rId10"/>
    <p:sldLayoutId id="2147483749" r:id="rId11"/>
    <p:sldLayoutId id="2147483750"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Resim 87">
            <a:extLst>
              <a:ext uri="{FF2B5EF4-FFF2-40B4-BE49-F238E27FC236}">
                <a16:creationId xmlns:a16="http://schemas.microsoft.com/office/drawing/2014/main" id="{D4E48DF4-300B-7BAE-6DD7-27A4ADDD055B}"/>
              </a:ext>
            </a:extLst>
          </p:cNvPr>
          <p:cNvPicPr>
            <a:picLocks noChangeAspect="1"/>
          </p:cNvPicPr>
          <p:nvPr/>
        </p:nvPicPr>
        <p:blipFill>
          <a:blip r:embed="rId3"/>
          <a:stretch>
            <a:fillRect/>
          </a:stretch>
        </p:blipFill>
        <p:spPr>
          <a:xfrm>
            <a:off x="-114300" y="70336"/>
            <a:ext cx="12306300" cy="6655511"/>
          </a:xfrm>
          <a:prstGeom prst="rect">
            <a:avLst/>
          </a:prstGeom>
        </p:spPr>
      </p:pic>
    </p:spTree>
    <p:extLst>
      <p:ext uri="{BB962C8B-B14F-4D97-AF65-F5344CB8AC3E}">
        <p14:creationId xmlns:p14="http://schemas.microsoft.com/office/powerpoint/2010/main" val="1865122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91364D4A-FDE0-40BD-870F-518B799BCD62}"/>
              </a:ext>
            </a:extLst>
          </p:cNvPr>
          <p:cNvPicPr>
            <a:picLocks noChangeAspect="1"/>
          </p:cNvPicPr>
          <p:nvPr/>
        </p:nvPicPr>
        <p:blipFill>
          <a:blip r:embed="rId3"/>
          <a:stretch>
            <a:fillRect/>
          </a:stretch>
        </p:blipFill>
        <p:spPr>
          <a:xfrm>
            <a:off x="0" y="3048"/>
            <a:ext cx="12192000" cy="6851904"/>
          </a:xfrm>
          <a:prstGeom prst="rect">
            <a:avLst/>
          </a:prstGeom>
        </p:spPr>
      </p:pic>
    </p:spTree>
    <p:extLst>
      <p:ext uri="{BB962C8B-B14F-4D97-AF65-F5344CB8AC3E}">
        <p14:creationId xmlns:p14="http://schemas.microsoft.com/office/powerpoint/2010/main" val="3477489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8D63A996-E87C-944C-105B-FA02B0D54B12}"/>
              </a:ext>
            </a:extLst>
          </p:cNvPr>
          <p:cNvPicPr>
            <a:picLocks noChangeAspect="1"/>
          </p:cNvPicPr>
          <p:nvPr/>
        </p:nvPicPr>
        <p:blipFill>
          <a:blip r:embed="rId3"/>
          <a:stretch>
            <a:fillRect/>
          </a:stretch>
        </p:blipFill>
        <p:spPr>
          <a:xfrm>
            <a:off x="0" y="0"/>
            <a:ext cx="12192000" cy="6565392"/>
          </a:xfrm>
          <a:prstGeom prst="rect">
            <a:avLst/>
          </a:prstGeom>
        </p:spPr>
      </p:pic>
    </p:spTree>
    <p:extLst>
      <p:ext uri="{BB962C8B-B14F-4D97-AF65-F5344CB8AC3E}">
        <p14:creationId xmlns:p14="http://schemas.microsoft.com/office/powerpoint/2010/main" val="16236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FCF0FC8D-1CEC-B09C-4FC3-EB558AD73086}"/>
              </a:ext>
            </a:extLst>
          </p:cNvPr>
          <p:cNvPicPr>
            <a:picLocks noChangeAspect="1"/>
          </p:cNvPicPr>
          <p:nvPr/>
        </p:nvPicPr>
        <p:blipFill>
          <a:blip r:embed="rId3"/>
          <a:stretch>
            <a:fillRect/>
          </a:stretch>
        </p:blipFill>
        <p:spPr>
          <a:xfrm>
            <a:off x="0" y="0"/>
            <a:ext cx="12192000" cy="6687312"/>
          </a:xfrm>
          <a:prstGeom prst="rect">
            <a:avLst/>
          </a:prstGeom>
        </p:spPr>
      </p:pic>
    </p:spTree>
    <p:extLst>
      <p:ext uri="{BB962C8B-B14F-4D97-AF65-F5344CB8AC3E}">
        <p14:creationId xmlns:p14="http://schemas.microsoft.com/office/powerpoint/2010/main" val="4225424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9380F8D0-DC59-DAF5-9D36-67A50DBDFB4B}"/>
              </a:ext>
            </a:extLst>
          </p:cNvPr>
          <p:cNvPicPr>
            <a:picLocks noChangeAspect="1"/>
          </p:cNvPicPr>
          <p:nvPr/>
        </p:nvPicPr>
        <p:blipFill>
          <a:blip r:embed="rId3"/>
          <a:stretch>
            <a:fillRect/>
          </a:stretch>
        </p:blipFill>
        <p:spPr>
          <a:xfrm>
            <a:off x="0" y="0"/>
            <a:ext cx="12192000" cy="6650735"/>
          </a:xfrm>
          <a:prstGeom prst="rect">
            <a:avLst/>
          </a:prstGeom>
        </p:spPr>
      </p:pic>
    </p:spTree>
    <p:extLst>
      <p:ext uri="{BB962C8B-B14F-4D97-AF65-F5344CB8AC3E}">
        <p14:creationId xmlns:p14="http://schemas.microsoft.com/office/powerpoint/2010/main" val="2604800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C19F261D-9C2E-702A-797B-136D2D49D2E2}"/>
              </a:ext>
            </a:extLst>
          </p:cNvPr>
          <p:cNvPicPr>
            <a:picLocks noChangeAspect="1"/>
          </p:cNvPicPr>
          <p:nvPr/>
        </p:nvPicPr>
        <p:blipFill>
          <a:blip r:embed="rId3"/>
          <a:stretch>
            <a:fillRect/>
          </a:stretch>
        </p:blipFill>
        <p:spPr>
          <a:xfrm>
            <a:off x="0" y="0"/>
            <a:ext cx="12192000" cy="6217920"/>
          </a:xfrm>
          <a:prstGeom prst="rect">
            <a:avLst/>
          </a:prstGeom>
        </p:spPr>
      </p:pic>
    </p:spTree>
    <p:extLst>
      <p:ext uri="{BB962C8B-B14F-4D97-AF65-F5344CB8AC3E}">
        <p14:creationId xmlns:p14="http://schemas.microsoft.com/office/powerpoint/2010/main" val="6934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5B9C5569-F8FB-6A19-B266-32FD32F42C1F}"/>
              </a:ext>
            </a:extLst>
          </p:cNvPr>
          <p:cNvPicPr>
            <a:picLocks noChangeAspect="1"/>
          </p:cNvPicPr>
          <p:nvPr/>
        </p:nvPicPr>
        <p:blipFill>
          <a:blip r:embed="rId3"/>
          <a:stretch>
            <a:fillRect/>
          </a:stretch>
        </p:blipFill>
        <p:spPr>
          <a:xfrm>
            <a:off x="0" y="0"/>
            <a:ext cx="12192000" cy="6565392"/>
          </a:xfrm>
          <a:prstGeom prst="rect">
            <a:avLst/>
          </a:prstGeom>
        </p:spPr>
      </p:pic>
    </p:spTree>
    <p:extLst>
      <p:ext uri="{BB962C8B-B14F-4D97-AF65-F5344CB8AC3E}">
        <p14:creationId xmlns:p14="http://schemas.microsoft.com/office/powerpoint/2010/main" val="65812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8C2709A9-FCE4-3E45-639C-227A01826DAB}"/>
              </a:ext>
            </a:extLst>
          </p:cNvPr>
          <p:cNvPicPr>
            <a:picLocks noChangeAspect="1"/>
          </p:cNvPicPr>
          <p:nvPr/>
        </p:nvPicPr>
        <p:blipFill>
          <a:blip r:embed="rId3"/>
          <a:stretch>
            <a:fillRect/>
          </a:stretch>
        </p:blipFill>
        <p:spPr>
          <a:xfrm>
            <a:off x="336891" y="0"/>
            <a:ext cx="11518218" cy="6858000"/>
          </a:xfrm>
          <a:prstGeom prst="rect">
            <a:avLst/>
          </a:prstGeom>
        </p:spPr>
      </p:pic>
    </p:spTree>
    <p:extLst>
      <p:ext uri="{BB962C8B-B14F-4D97-AF65-F5344CB8AC3E}">
        <p14:creationId xmlns:p14="http://schemas.microsoft.com/office/powerpoint/2010/main" val="406604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D39617FE-DD2A-5BA2-9681-1CFB0D288500}"/>
              </a:ext>
            </a:extLst>
          </p:cNvPr>
          <p:cNvPicPr>
            <a:picLocks noChangeAspect="1"/>
          </p:cNvPicPr>
          <p:nvPr/>
        </p:nvPicPr>
        <p:blipFill>
          <a:blip r:embed="rId3"/>
          <a:stretch>
            <a:fillRect/>
          </a:stretch>
        </p:blipFill>
        <p:spPr>
          <a:xfrm>
            <a:off x="0" y="0"/>
            <a:ext cx="12192000" cy="6461760"/>
          </a:xfrm>
          <a:prstGeom prst="rect">
            <a:avLst/>
          </a:prstGeom>
        </p:spPr>
      </p:pic>
    </p:spTree>
    <p:extLst>
      <p:ext uri="{BB962C8B-B14F-4D97-AF65-F5344CB8AC3E}">
        <p14:creationId xmlns:p14="http://schemas.microsoft.com/office/powerpoint/2010/main" val="412444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8E089C21-7B54-DF47-2135-C86DA71C2EB6}"/>
              </a:ext>
            </a:extLst>
          </p:cNvPr>
          <p:cNvPicPr>
            <a:picLocks noChangeAspect="1"/>
          </p:cNvPicPr>
          <p:nvPr/>
        </p:nvPicPr>
        <p:blipFill>
          <a:blip r:embed="rId3"/>
          <a:stretch>
            <a:fillRect/>
          </a:stretch>
        </p:blipFill>
        <p:spPr>
          <a:xfrm>
            <a:off x="0" y="0"/>
            <a:ext cx="12192000" cy="6790944"/>
          </a:xfrm>
          <a:prstGeom prst="rect">
            <a:avLst/>
          </a:prstGeom>
        </p:spPr>
      </p:pic>
    </p:spTree>
    <p:extLst>
      <p:ext uri="{BB962C8B-B14F-4D97-AF65-F5344CB8AC3E}">
        <p14:creationId xmlns:p14="http://schemas.microsoft.com/office/powerpoint/2010/main" val="20715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Resim 35">
            <a:extLst>
              <a:ext uri="{FF2B5EF4-FFF2-40B4-BE49-F238E27FC236}">
                <a16:creationId xmlns:a16="http://schemas.microsoft.com/office/drawing/2014/main" id="{EADEA989-31E8-1E67-B94A-4D4166C33A4F}"/>
              </a:ext>
            </a:extLst>
          </p:cNvPr>
          <p:cNvPicPr>
            <a:picLocks noChangeAspect="1"/>
          </p:cNvPicPr>
          <p:nvPr/>
        </p:nvPicPr>
        <p:blipFill>
          <a:blip r:embed="rId3"/>
          <a:stretch>
            <a:fillRect/>
          </a:stretch>
        </p:blipFill>
        <p:spPr>
          <a:xfrm>
            <a:off x="31637" y="0"/>
            <a:ext cx="12128725" cy="6858000"/>
          </a:xfrm>
          <a:prstGeom prst="rect">
            <a:avLst/>
          </a:prstGeom>
        </p:spPr>
      </p:pic>
    </p:spTree>
    <p:extLst>
      <p:ext uri="{BB962C8B-B14F-4D97-AF65-F5344CB8AC3E}">
        <p14:creationId xmlns:p14="http://schemas.microsoft.com/office/powerpoint/2010/main" val="220698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 name="Resim 319">
            <a:extLst>
              <a:ext uri="{FF2B5EF4-FFF2-40B4-BE49-F238E27FC236}">
                <a16:creationId xmlns:a16="http://schemas.microsoft.com/office/drawing/2014/main" id="{F215542A-D432-8246-A834-E82C58AB7277}"/>
              </a:ext>
            </a:extLst>
          </p:cNvPr>
          <p:cNvPicPr>
            <a:picLocks noChangeAspect="1"/>
          </p:cNvPicPr>
          <p:nvPr/>
        </p:nvPicPr>
        <p:blipFill>
          <a:blip r:embed="rId3"/>
          <a:stretch>
            <a:fillRect/>
          </a:stretch>
        </p:blipFill>
        <p:spPr>
          <a:xfrm>
            <a:off x="-124925" y="-190500"/>
            <a:ext cx="12441849" cy="8115300"/>
          </a:xfrm>
          <a:prstGeom prst="rect">
            <a:avLst/>
          </a:prstGeom>
        </p:spPr>
      </p:pic>
    </p:spTree>
    <p:extLst>
      <p:ext uri="{BB962C8B-B14F-4D97-AF65-F5344CB8AC3E}">
        <p14:creationId xmlns:p14="http://schemas.microsoft.com/office/powerpoint/2010/main" val="1171700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36B4A9A8-DBE3-F7EC-EB85-7007E5F47293}"/>
              </a:ext>
            </a:extLst>
          </p:cNvPr>
          <p:cNvPicPr>
            <a:picLocks noChangeAspect="1"/>
          </p:cNvPicPr>
          <p:nvPr/>
        </p:nvPicPr>
        <p:blipFill>
          <a:blip r:embed="rId3"/>
          <a:stretch>
            <a:fillRect/>
          </a:stretch>
        </p:blipFill>
        <p:spPr>
          <a:xfrm>
            <a:off x="0" y="0"/>
            <a:ext cx="12192000" cy="6412992"/>
          </a:xfrm>
          <a:prstGeom prst="rect">
            <a:avLst/>
          </a:prstGeom>
        </p:spPr>
      </p:pic>
    </p:spTree>
    <p:extLst>
      <p:ext uri="{BB962C8B-B14F-4D97-AF65-F5344CB8AC3E}">
        <p14:creationId xmlns:p14="http://schemas.microsoft.com/office/powerpoint/2010/main" val="3228415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8DFB5360-D9E1-3DB0-9DDE-A4D06125B9AC}"/>
              </a:ext>
            </a:extLst>
          </p:cNvPr>
          <p:cNvPicPr>
            <a:picLocks noChangeAspect="1"/>
          </p:cNvPicPr>
          <p:nvPr/>
        </p:nvPicPr>
        <p:blipFill>
          <a:blip r:embed="rId3"/>
          <a:stretch>
            <a:fillRect/>
          </a:stretch>
        </p:blipFill>
        <p:spPr>
          <a:xfrm>
            <a:off x="21598" y="0"/>
            <a:ext cx="12148804" cy="6858000"/>
          </a:xfrm>
          <a:prstGeom prst="rect">
            <a:avLst/>
          </a:prstGeom>
        </p:spPr>
      </p:pic>
    </p:spTree>
    <p:extLst>
      <p:ext uri="{BB962C8B-B14F-4D97-AF65-F5344CB8AC3E}">
        <p14:creationId xmlns:p14="http://schemas.microsoft.com/office/powerpoint/2010/main" val="1467606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Resim 25">
            <a:extLst>
              <a:ext uri="{FF2B5EF4-FFF2-40B4-BE49-F238E27FC236}">
                <a16:creationId xmlns:a16="http://schemas.microsoft.com/office/drawing/2014/main" id="{73ABBE00-CCA7-CBEA-92FE-0ED77259AFB6}"/>
              </a:ext>
            </a:extLst>
          </p:cNvPr>
          <p:cNvPicPr>
            <a:picLocks noChangeAspect="1"/>
          </p:cNvPicPr>
          <p:nvPr/>
        </p:nvPicPr>
        <p:blipFill>
          <a:blip r:embed="rId3"/>
          <a:stretch>
            <a:fillRect/>
          </a:stretch>
        </p:blipFill>
        <p:spPr>
          <a:xfrm>
            <a:off x="0" y="0"/>
            <a:ext cx="12192000" cy="6278347"/>
          </a:xfrm>
          <a:prstGeom prst="rect">
            <a:avLst/>
          </a:prstGeom>
        </p:spPr>
      </p:pic>
    </p:spTree>
    <p:extLst>
      <p:ext uri="{BB962C8B-B14F-4D97-AF65-F5344CB8AC3E}">
        <p14:creationId xmlns:p14="http://schemas.microsoft.com/office/powerpoint/2010/main" val="205514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DA52CEBB-73DE-8F53-F31B-5D4EF8DE21DF}"/>
              </a:ext>
            </a:extLst>
          </p:cNvPr>
          <p:cNvPicPr>
            <a:picLocks noChangeAspect="1"/>
          </p:cNvPicPr>
          <p:nvPr/>
        </p:nvPicPr>
        <p:blipFill>
          <a:blip r:embed="rId3"/>
          <a:stretch>
            <a:fillRect/>
          </a:stretch>
        </p:blipFill>
        <p:spPr>
          <a:xfrm>
            <a:off x="0" y="0"/>
            <a:ext cx="12192000" cy="6827520"/>
          </a:xfrm>
          <a:prstGeom prst="rect">
            <a:avLst/>
          </a:prstGeom>
        </p:spPr>
      </p:pic>
    </p:spTree>
    <p:extLst>
      <p:ext uri="{BB962C8B-B14F-4D97-AF65-F5344CB8AC3E}">
        <p14:creationId xmlns:p14="http://schemas.microsoft.com/office/powerpoint/2010/main" val="417374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BBCFC5CB-4DAB-9CA2-2303-4DABA9BAA9D1}"/>
              </a:ext>
            </a:extLst>
          </p:cNvPr>
          <p:cNvPicPr>
            <a:picLocks noChangeAspect="1"/>
          </p:cNvPicPr>
          <p:nvPr/>
        </p:nvPicPr>
        <p:blipFill>
          <a:blip r:embed="rId3"/>
          <a:stretch>
            <a:fillRect/>
          </a:stretch>
        </p:blipFill>
        <p:spPr>
          <a:xfrm>
            <a:off x="0" y="0"/>
            <a:ext cx="12192000" cy="6217798"/>
          </a:xfrm>
          <a:prstGeom prst="rect">
            <a:avLst/>
          </a:prstGeom>
        </p:spPr>
      </p:pic>
    </p:spTree>
    <p:extLst>
      <p:ext uri="{BB962C8B-B14F-4D97-AF65-F5344CB8AC3E}">
        <p14:creationId xmlns:p14="http://schemas.microsoft.com/office/powerpoint/2010/main" val="270843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CC87512F-9717-04FF-578E-77280EF896BB}"/>
              </a:ext>
            </a:extLst>
          </p:cNvPr>
          <p:cNvPicPr>
            <a:picLocks noChangeAspect="1"/>
          </p:cNvPicPr>
          <p:nvPr/>
        </p:nvPicPr>
        <p:blipFill>
          <a:blip r:embed="rId3"/>
          <a:stretch>
            <a:fillRect/>
          </a:stretch>
        </p:blipFill>
        <p:spPr>
          <a:xfrm>
            <a:off x="0" y="0"/>
            <a:ext cx="12192000" cy="6808520"/>
          </a:xfrm>
          <a:prstGeom prst="rect">
            <a:avLst/>
          </a:prstGeom>
        </p:spPr>
      </p:pic>
    </p:spTree>
    <p:extLst>
      <p:ext uri="{BB962C8B-B14F-4D97-AF65-F5344CB8AC3E}">
        <p14:creationId xmlns:p14="http://schemas.microsoft.com/office/powerpoint/2010/main" val="1764773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4755FABD-AF07-60D9-76BA-A46AA59803C2}"/>
              </a:ext>
            </a:extLst>
          </p:cNvPr>
          <p:cNvPicPr>
            <a:picLocks noChangeAspect="1"/>
          </p:cNvPicPr>
          <p:nvPr/>
        </p:nvPicPr>
        <p:blipFill>
          <a:blip r:embed="rId3"/>
          <a:stretch>
            <a:fillRect/>
          </a:stretch>
        </p:blipFill>
        <p:spPr>
          <a:xfrm>
            <a:off x="0" y="0"/>
            <a:ext cx="12192000" cy="6565392"/>
          </a:xfrm>
          <a:prstGeom prst="rect">
            <a:avLst/>
          </a:prstGeom>
        </p:spPr>
      </p:pic>
    </p:spTree>
    <p:extLst>
      <p:ext uri="{BB962C8B-B14F-4D97-AF65-F5344CB8AC3E}">
        <p14:creationId xmlns:p14="http://schemas.microsoft.com/office/powerpoint/2010/main" val="278366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BE9B40-F11B-DA21-DFFC-44F947B19B8E}"/>
              </a:ext>
            </a:extLst>
          </p:cNvPr>
          <p:cNvPicPr>
            <a:picLocks noChangeAspect="1"/>
          </p:cNvPicPr>
          <p:nvPr/>
        </p:nvPicPr>
        <p:blipFill>
          <a:blip r:embed="rId3"/>
          <a:stretch>
            <a:fillRect/>
          </a:stretch>
        </p:blipFill>
        <p:spPr>
          <a:xfrm>
            <a:off x="0" y="0"/>
            <a:ext cx="12192000" cy="6224015"/>
          </a:xfrm>
          <a:prstGeom prst="rect">
            <a:avLst/>
          </a:prstGeom>
        </p:spPr>
      </p:pic>
    </p:spTree>
    <p:extLst>
      <p:ext uri="{BB962C8B-B14F-4D97-AF65-F5344CB8AC3E}">
        <p14:creationId xmlns:p14="http://schemas.microsoft.com/office/powerpoint/2010/main" val="62830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04D18DD2-EFB6-F76B-5772-13BD5853752A}"/>
              </a:ext>
            </a:extLst>
          </p:cNvPr>
          <p:cNvPicPr>
            <a:picLocks noChangeAspect="1"/>
          </p:cNvPicPr>
          <p:nvPr/>
        </p:nvPicPr>
        <p:blipFill>
          <a:blip r:embed="rId3"/>
          <a:stretch>
            <a:fillRect/>
          </a:stretch>
        </p:blipFill>
        <p:spPr>
          <a:xfrm>
            <a:off x="0" y="0"/>
            <a:ext cx="12192000" cy="6443472"/>
          </a:xfrm>
          <a:prstGeom prst="rect">
            <a:avLst/>
          </a:prstGeom>
        </p:spPr>
      </p:pic>
    </p:spTree>
    <p:extLst>
      <p:ext uri="{BB962C8B-B14F-4D97-AF65-F5344CB8AC3E}">
        <p14:creationId xmlns:p14="http://schemas.microsoft.com/office/powerpoint/2010/main" val="125466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Resim 37">
            <a:extLst>
              <a:ext uri="{FF2B5EF4-FFF2-40B4-BE49-F238E27FC236}">
                <a16:creationId xmlns:a16="http://schemas.microsoft.com/office/drawing/2014/main" id="{333903A8-A494-B08F-084A-6C84D0EB228B}"/>
              </a:ext>
            </a:extLst>
          </p:cNvPr>
          <p:cNvPicPr>
            <a:picLocks noChangeAspect="1"/>
          </p:cNvPicPr>
          <p:nvPr/>
        </p:nvPicPr>
        <p:blipFill>
          <a:blip r:embed="rId3"/>
          <a:stretch>
            <a:fillRect/>
          </a:stretch>
        </p:blipFill>
        <p:spPr>
          <a:xfrm>
            <a:off x="-69505" y="-203200"/>
            <a:ext cx="12294056" cy="7242629"/>
          </a:xfrm>
          <a:prstGeom prst="rect">
            <a:avLst/>
          </a:prstGeom>
        </p:spPr>
      </p:pic>
    </p:spTree>
    <p:extLst>
      <p:ext uri="{BB962C8B-B14F-4D97-AF65-F5344CB8AC3E}">
        <p14:creationId xmlns:p14="http://schemas.microsoft.com/office/powerpoint/2010/main" val="3226254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C412D47-6273-ADEE-E8B3-DF80D5D1CE7C}"/>
              </a:ext>
            </a:extLst>
          </p:cNvPr>
          <p:cNvPicPr>
            <a:picLocks noChangeAspect="1"/>
          </p:cNvPicPr>
          <p:nvPr/>
        </p:nvPicPr>
        <p:blipFill>
          <a:blip r:embed="rId3"/>
          <a:stretch>
            <a:fillRect/>
          </a:stretch>
        </p:blipFill>
        <p:spPr>
          <a:xfrm>
            <a:off x="122132" y="0"/>
            <a:ext cx="11947735" cy="6858000"/>
          </a:xfrm>
          <a:prstGeom prst="rect">
            <a:avLst/>
          </a:prstGeom>
        </p:spPr>
      </p:pic>
    </p:spTree>
    <p:extLst>
      <p:ext uri="{BB962C8B-B14F-4D97-AF65-F5344CB8AC3E}">
        <p14:creationId xmlns:p14="http://schemas.microsoft.com/office/powerpoint/2010/main" val="182441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6C02C88-CDBF-94B8-A5D5-1CDE04EDFCFC}"/>
              </a:ext>
            </a:extLst>
          </p:cNvPr>
          <p:cNvPicPr>
            <a:picLocks noChangeAspect="1"/>
          </p:cNvPicPr>
          <p:nvPr/>
        </p:nvPicPr>
        <p:blipFill>
          <a:blip r:embed="rId3"/>
          <a:stretch>
            <a:fillRect/>
          </a:stretch>
        </p:blipFill>
        <p:spPr>
          <a:xfrm>
            <a:off x="0" y="0"/>
            <a:ext cx="12192000" cy="6736080"/>
          </a:xfrm>
          <a:prstGeom prst="rect">
            <a:avLst/>
          </a:prstGeom>
        </p:spPr>
      </p:pic>
    </p:spTree>
    <p:extLst>
      <p:ext uri="{BB962C8B-B14F-4D97-AF65-F5344CB8AC3E}">
        <p14:creationId xmlns:p14="http://schemas.microsoft.com/office/powerpoint/2010/main" val="287957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35FB159-C5B7-A4AA-6482-24D7B50AF7E8}"/>
              </a:ext>
            </a:extLst>
          </p:cNvPr>
          <p:cNvPicPr>
            <a:picLocks noChangeAspect="1"/>
          </p:cNvPicPr>
          <p:nvPr/>
        </p:nvPicPr>
        <p:blipFill>
          <a:blip r:embed="rId3"/>
          <a:stretch>
            <a:fillRect/>
          </a:stretch>
        </p:blipFill>
        <p:spPr>
          <a:xfrm>
            <a:off x="0" y="0"/>
            <a:ext cx="12192000" cy="6571488"/>
          </a:xfrm>
          <a:prstGeom prst="rect">
            <a:avLst/>
          </a:prstGeom>
        </p:spPr>
      </p:pic>
    </p:spTree>
    <p:extLst>
      <p:ext uri="{BB962C8B-B14F-4D97-AF65-F5344CB8AC3E}">
        <p14:creationId xmlns:p14="http://schemas.microsoft.com/office/powerpoint/2010/main" val="3451960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Resim 22">
            <a:extLst>
              <a:ext uri="{FF2B5EF4-FFF2-40B4-BE49-F238E27FC236}">
                <a16:creationId xmlns:a16="http://schemas.microsoft.com/office/drawing/2014/main" id="{F4EE7736-B7C5-E843-E10F-6C1E997904C7}"/>
              </a:ext>
            </a:extLst>
          </p:cNvPr>
          <p:cNvPicPr>
            <a:picLocks noChangeAspect="1"/>
          </p:cNvPicPr>
          <p:nvPr/>
        </p:nvPicPr>
        <p:blipFill>
          <a:blip r:embed="rId3"/>
          <a:stretch>
            <a:fillRect/>
          </a:stretch>
        </p:blipFill>
        <p:spPr>
          <a:xfrm>
            <a:off x="0" y="0"/>
            <a:ext cx="12192000" cy="6541344"/>
          </a:xfrm>
          <a:prstGeom prst="rect">
            <a:avLst/>
          </a:prstGeom>
        </p:spPr>
      </p:pic>
    </p:spTree>
    <p:extLst>
      <p:ext uri="{BB962C8B-B14F-4D97-AF65-F5344CB8AC3E}">
        <p14:creationId xmlns:p14="http://schemas.microsoft.com/office/powerpoint/2010/main" val="187379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Resim 14">
            <a:extLst>
              <a:ext uri="{FF2B5EF4-FFF2-40B4-BE49-F238E27FC236}">
                <a16:creationId xmlns:a16="http://schemas.microsoft.com/office/drawing/2014/main" id="{BF975546-A28B-3536-8768-8706964777AA}"/>
              </a:ext>
            </a:extLst>
          </p:cNvPr>
          <p:cNvPicPr>
            <a:picLocks noChangeAspect="1"/>
          </p:cNvPicPr>
          <p:nvPr/>
        </p:nvPicPr>
        <p:blipFill>
          <a:blip r:embed="rId3"/>
          <a:stretch>
            <a:fillRect/>
          </a:stretch>
        </p:blipFill>
        <p:spPr>
          <a:xfrm>
            <a:off x="0" y="0"/>
            <a:ext cx="12192000" cy="6187440"/>
          </a:xfrm>
          <a:prstGeom prst="rect">
            <a:avLst/>
          </a:prstGeom>
        </p:spPr>
      </p:pic>
    </p:spTree>
    <p:extLst>
      <p:ext uri="{BB962C8B-B14F-4D97-AF65-F5344CB8AC3E}">
        <p14:creationId xmlns:p14="http://schemas.microsoft.com/office/powerpoint/2010/main" val="627135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Resim 33">
            <a:extLst>
              <a:ext uri="{FF2B5EF4-FFF2-40B4-BE49-F238E27FC236}">
                <a16:creationId xmlns:a16="http://schemas.microsoft.com/office/drawing/2014/main" id="{3E5A37D3-2F91-896B-2FFE-2E21773F4D6B}"/>
              </a:ext>
            </a:extLst>
          </p:cNvPr>
          <p:cNvPicPr>
            <a:picLocks noChangeAspect="1"/>
          </p:cNvPicPr>
          <p:nvPr/>
        </p:nvPicPr>
        <p:blipFill>
          <a:blip r:embed="rId3"/>
          <a:stretch>
            <a:fillRect/>
          </a:stretch>
        </p:blipFill>
        <p:spPr>
          <a:xfrm>
            <a:off x="0" y="0"/>
            <a:ext cx="12192000" cy="6717792"/>
          </a:xfrm>
          <a:prstGeom prst="rect">
            <a:avLst/>
          </a:prstGeom>
        </p:spPr>
      </p:pic>
    </p:spTree>
    <p:extLst>
      <p:ext uri="{BB962C8B-B14F-4D97-AF65-F5344CB8AC3E}">
        <p14:creationId xmlns:p14="http://schemas.microsoft.com/office/powerpoint/2010/main" val="418445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Resim 29">
            <a:extLst>
              <a:ext uri="{FF2B5EF4-FFF2-40B4-BE49-F238E27FC236}">
                <a16:creationId xmlns:a16="http://schemas.microsoft.com/office/drawing/2014/main" id="{58C939CF-A274-2BE0-4270-5A7A4E59291A}"/>
              </a:ext>
            </a:extLst>
          </p:cNvPr>
          <p:cNvPicPr>
            <a:picLocks noChangeAspect="1"/>
          </p:cNvPicPr>
          <p:nvPr/>
        </p:nvPicPr>
        <p:blipFill>
          <a:blip r:embed="rId3"/>
          <a:stretch>
            <a:fillRect/>
          </a:stretch>
        </p:blipFill>
        <p:spPr>
          <a:xfrm>
            <a:off x="0" y="0"/>
            <a:ext cx="12192000" cy="6760464"/>
          </a:xfrm>
          <a:prstGeom prst="rect">
            <a:avLst/>
          </a:prstGeom>
        </p:spPr>
      </p:pic>
    </p:spTree>
    <p:extLst>
      <p:ext uri="{BB962C8B-B14F-4D97-AF65-F5344CB8AC3E}">
        <p14:creationId xmlns:p14="http://schemas.microsoft.com/office/powerpoint/2010/main" val="2523419162"/>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10957</TotalTime>
  <Words>1553</Words>
  <Application>Microsoft Office PowerPoint</Application>
  <PresentationFormat>Geniş ekran</PresentationFormat>
  <Paragraphs>165</Paragraphs>
  <Slides>29</Slides>
  <Notes>29</Notes>
  <HiddenSlides>0</HiddenSlides>
  <MMClips>0</MMClips>
  <ScaleCrop>false</ScaleCrop>
  <HeadingPairs>
    <vt:vector size="6" baseType="variant">
      <vt:variant>
        <vt:lpstr>Kullanılan Yazı Tipleri</vt:lpstr>
      </vt:variant>
      <vt:variant>
        <vt:i4>11</vt:i4>
      </vt:variant>
      <vt:variant>
        <vt:lpstr>Tema</vt:lpstr>
      </vt:variant>
      <vt:variant>
        <vt:i4>3</vt:i4>
      </vt:variant>
      <vt:variant>
        <vt:lpstr>Slayt Başlıkları</vt:lpstr>
      </vt:variant>
      <vt:variant>
        <vt:i4>29</vt:i4>
      </vt:variant>
    </vt:vector>
  </HeadingPairs>
  <TitlesOfParts>
    <vt:vector size="43" baseType="lpstr">
      <vt:lpstr>AdvP1491</vt:lpstr>
      <vt:lpstr>AdvP6EC0</vt:lpstr>
      <vt:lpstr>Alef</vt:lpstr>
      <vt:lpstr>Arial</vt:lpstr>
      <vt:lpstr>Calibri</vt:lpstr>
      <vt:lpstr>CMMI10</vt:lpstr>
      <vt:lpstr>CMR10</vt:lpstr>
      <vt:lpstr>CMSY10</vt:lpstr>
      <vt:lpstr>Courier New</vt:lpstr>
      <vt:lpstr>URWPalladioL-Roma</vt:lpstr>
      <vt:lpstr>Wingdings</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KURSAT CAKAL</cp:lastModifiedBy>
  <cp:revision>1827</cp:revision>
  <dcterms:created xsi:type="dcterms:W3CDTF">2018-04-24T17:14:44Z</dcterms:created>
  <dcterms:modified xsi:type="dcterms:W3CDTF">2022-12-26T19:55:18Z</dcterms:modified>
</cp:coreProperties>
</file>